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autoCompressPictures="0">
  <p:sldMasterIdLst>
    <p:sldMasterId id="2147483648" r:id="rId1"/>
  </p:sldMasterIdLst>
  <p:notesMasterIdLst>
    <p:notesMasterId r:id="rId42"/>
  </p:notesMasterIdLst>
  <p:handoutMasterIdLst>
    <p:handoutMasterId r:id="rId43"/>
  </p:handoutMasterIdLst>
  <p:sldIdLst>
    <p:sldId id="256" r:id="rId2"/>
    <p:sldId id="364" r:id="rId3"/>
    <p:sldId id="366" r:id="rId4"/>
    <p:sldId id="414" r:id="rId5"/>
    <p:sldId id="285" r:id="rId6"/>
    <p:sldId id="413" r:id="rId7"/>
    <p:sldId id="410" r:id="rId8"/>
    <p:sldId id="363" r:id="rId9"/>
    <p:sldId id="293" r:id="rId10"/>
    <p:sldId id="411" r:id="rId11"/>
    <p:sldId id="331" r:id="rId12"/>
    <p:sldId id="289" r:id="rId13"/>
    <p:sldId id="300" r:id="rId14"/>
    <p:sldId id="303" r:id="rId15"/>
    <p:sldId id="301" r:id="rId16"/>
    <p:sldId id="302" r:id="rId17"/>
    <p:sldId id="291" r:id="rId18"/>
    <p:sldId id="321" r:id="rId19"/>
    <p:sldId id="369" r:id="rId20"/>
    <p:sldId id="415" r:id="rId21"/>
    <p:sldId id="412" r:id="rId22"/>
    <p:sldId id="368" r:id="rId23"/>
    <p:sldId id="416" r:id="rId24"/>
    <p:sldId id="304" r:id="rId25"/>
    <p:sldId id="370" r:id="rId26"/>
    <p:sldId id="417" r:id="rId27"/>
    <p:sldId id="311" r:id="rId28"/>
    <p:sldId id="419" r:id="rId29"/>
    <p:sldId id="305" r:id="rId30"/>
    <p:sldId id="326" r:id="rId31"/>
    <p:sldId id="312" r:id="rId32"/>
    <p:sldId id="313" r:id="rId33"/>
    <p:sldId id="306" r:id="rId34"/>
    <p:sldId id="389" r:id="rId35"/>
    <p:sldId id="328" r:id="rId36"/>
    <p:sldId id="336" r:id="rId37"/>
    <p:sldId id="337" r:id="rId38"/>
    <p:sldId id="318" r:id="rId39"/>
    <p:sldId id="355" r:id="rId40"/>
    <p:sldId id="42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2" autoAdjust="0"/>
    <p:restoredTop sz="79459" autoAdjust="0"/>
  </p:normalViewPr>
  <p:slideViewPr>
    <p:cSldViewPr snapToGrid="0" snapToObjects="1">
      <p:cViewPr varScale="1">
        <p:scale>
          <a:sx n="58" d="100"/>
          <a:sy n="58" d="100"/>
        </p:scale>
        <p:origin x="-177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6BF40A-CE0B-5545-AF28-D3E919FFBE59}" type="datetime1">
              <a:rPr lang="en-US" smtClean="0"/>
              <a:t>3/20/2019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6B708C-EFF2-6B42-8801-1265D38186C4}" type="slidenum">
              <a:rPr lang="en-US" smtClean="0"/>
              <a:t>‹#›</a:t>
            </a:fld>
            <a:endParaRPr lang="en-US"/>
          </a:p>
        </p:txBody>
      </p:sp>
    </p:spTree>
    <p:extLst>
      <p:ext uri="{BB962C8B-B14F-4D97-AF65-F5344CB8AC3E}">
        <p14:creationId xmlns:p14="http://schemas.microsoft.com/office/powerpoint/2010/main" val="32367036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75AC2-72A9-A447-84CB-87336A251559}" type="datetime1">
              <a:rPr lang="en-US" smtClean="0"/>
              <a:t>3/20/2019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FB89C7-A3B4-E346-A5A2-72640D236A69}" type="slidenum">
              <a:rPr lang="en-US" smtClean="0"/>
              <a:t>‹#›</a:t>
            </a:fld>
            <a:endParaRPr lang="en-US"/>
          </a:p>
        </p:txBody>
      </p:sp>
    </p:spTree>
    <p:extLst>
      <p:ext uri="{BB962C8B-B14F-4D97-AF65-F5344CB8AC3E}">
        <p14:creationId xmlns:p14="http://schemas.microsoft.com/office/powerpoint/2010/main" val="419361679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en.wikipedia.org/wiki/Carbaryl" TargetMode="External"/><Relationship Id="rId13" Type="http://schemas.openxmlformats.org/officeDocument/2006/relationships/hyperlink" Target="http://en.wikipedia.org/wiki/Phenothrin" TargetMode="External"/><Relationship Id="rId3" Type="http://schemas.openxmlformats.org/officeDocument/2006/relationships/hyperlink" Target="http://en.wikipedia.org/wiki/Organochlorine" TargetMode="External"/><Relationship Id="rId7" Type="http://schemas.openxmlformats.org/officeDocument/2006/relationships/hyperlink" Target="http://en.wikipedia.org/wiki/Carbamate" TargetMode="External"/><Relationship Id="rId12" Type="http://schemas.openxmlformats.org/officeDocument/2006/relationships/hyperlink" Target="http://en.wikipedia.org/wiki/Permethr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n.wikipedia.org/wiki/Malathion" TargetMode="External"/><Relationship Id="rId11" Type="http://schemas.openxmlformats.org/officeDocument/2006/relationships/hyperlink" Target="http://en.wikipedia.org/wiki/Pyrethroids" TargetMode="External"/><Relationship Id="rId5" Type="http://schemas.openxmlformats.org/officeDocument/2006/relationships/hyperlink" Target="http://en.wikipedia.org/wiki/Organophosphates" TargetMode="External"/><Relationship Id="rId10" Type="http://schemas.openxmlformats.org/officeDocument/2006/relationships/hyperlink" Target="http://en.wikipedia.org/wiki/Pyrethrum" TargetMode="External"/><Relationship Id="rId4" Type="http://schemas.openxmlformats.org/officeDocument/2006/relationships/hyperlink" Target="http://en.wikipedia.org/wiki/Lindane" TargetMode="External"/><Relationship Id="rId9" Type="http://schemas.openxmlformats.org/officeDocument/2006/relationships/hyperlink" Target="http://en.wikipedia.org/wiki/Pyrethrin" TargetMode="External"/><Relationship Id="rId14" Type="http://schemas.openxmlformats.org/officeDocument/2006/relationships/hyperlink" Target="http://en.wikipedia.org/w/index.php?title=Bio-allethrin&amp;action=edit&amp;redlink=1"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406765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148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086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457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833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993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58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8593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Today, insecticides used for the treatment of head lice include </a:t>
            </a:r>
            <a:r>
              <a:rPr lang="en-US" sz="1200" kern="1200" dirty="0">
                <a:solidFill>
                  <a:schemeClr val="tx1"/>
                </a:solidFill>
                <a:latin typeface="+mn-lt"/>
                <a:ea typeface="+mn-ea"/>
                <a:cs typeface="+mn-cs"/>
                <a:hlinkClick r:id="rId3"/>
              </a:rPr>
              <a:t>organochlorines (</a:t>
            </a:r>
            <a:r>
              <a:rPr lang="en-US" sz="1200" kern="1200" dirty="0">
                <a:solidFill>
                  <a:schemeClr val="tx1"/>
                </a:solidFill>
                <a:latin typeface="+mn-lt"/>
                <a:ea typeface="+mn-ea"/>
                <a:cs typeface="+mn-cs"/>
                <a:hlinkClick r:id="rId4"/>
              </a:rPr>
              <a:t>lindane), </a:t>
            </a:r>
            <a:r>
              <a:rPr lang="en-US" sz="1200" kern="1200" dirty="0">
                <a:solidFill>
                  <a:schemeClr val="tx1"/>
                </a:solidFill>
                <a:latin typeface="+mn-lt"/>
                <a:ea typeface="+mn-ea"/>
                <a:cs typeface="+mn-cs"/>
                <a:hlinkClick r:id="rId5"/>
              </a:rPr>
              <a:t>organophosphates (</a:t>
            </a:r>
            <a:r>
              <a:rPr lang="en-US" sz="1200" kern="1200" dirty="0">
                <a:solidFill>
                  <a:schemeClr val="tx1"/>
                </a:solidFill>
                <a:latin typeface="+mn-lt"/>
                <a:ea typeface="+mn-ea"/>
                <a:cs typeface="+mn-cs"/>
                <a:hlinkClick r:id="rId6"/>
              </a:rPr>
              <a:t>malathion), </a:t>
            </a:r>
            <a:r>
              <a:rPr lang="en-US" sz="1200" kern="1200" dirty="0">
                <a:solidFill>
                  <a:schemeClr val="tx1"/>
                </a:solidFill>
                <a:latin typeface="+mn-lt"/>
                <a:ea typeface="+mn-ea"/>
                <a:cs typeface="+mn-cs"/>
                <a:hlinkClick r:id="rId7"/>
              </a:rPr>
              <a:t>carbamates (</a:t>
            </a:r>
            <a:r>
              <a:rPr lang="en-US" sz="1200" kern="1200" dirty="0">
                <a:solidFill>
                  <a:schemeClr val="tx1"/>
                </a:solidFill>
                <a:latin typeface="+mn-lt"/>
                <a:ea typeface="+mn-ea"/>
                <a:cs typeface="+mn-cs"/>
                <a:hlinkClick r:id="rId8"/>
              </a:rPr>
              <a:t>carbaryl), </a:t>
            </a:r>
            <a:r>
              <a:rPr lang="en-US" sz="1200" kern="1200" dirty="0">
                <a:solidFill>
                  <a:schemeClr val="tx1"/>
                </a:solidFill>
                <a:latin typeface="+mn-lt"/>
                <a:ea typeface="+mn-ea"/>
                <a:cs typeface="+mn-cs"/>
                <a:hlinkClick r:id="rId9"/>
              </a:rPr>
              <a:t>pyrethrins (</a:t>
            </a:r>
            <a:r>
              <a:rPr lang="en-US" sz="1200" kern="1200" dirty="0">
                <a:solidFill>
                  <a:schemeClr val="tx1"/>
                </a:solidFill>
                <a:latin typeface="+mn-lt"/>
                <a:ea typeface="+mn-ea"/>
                <a:cs typeface="+mn-cs"/>
                <a:hlinkClick r:id="rId10"/>
              </a:rPr>
              <a:t>pyrethrum), and </a:t>
            </a:r>
            <a:r>
              <a:rPr lang="en-US" sz="1200" kern="1200" dirty="0">
                <a:solidFill>
                  <a:schemeClr val="tx1"/>
                </a:solidFill>
                <a:latin typeface="+mn-lt"/>
                <a:ea typeface="+mn-ea"/>
                <a:cs typeface="+mn-cs"/>
                <a:hlinkClick r:id="rId11"/>
              </a:rPr>
              <a:t>pyrethroids (</a:t>
            </a:r>
            <a:r>
              <a:rPr lang="en-US" sz="1200" kern="1200" dirty="0">
                <a:solidFill>
                  <a:schemeClr val="tx1"/>
                </a:solidFill>
                <a:latin typeface="+mn-lt"/>
                <a:ea typeface="+mn-ea"/>
                <a:cs typeface="+mn-cs"/>
                <a:hlinkClick r:id="rId12"/>
              </a:rPr>
              <a:t>permethrin, </a:t>
            </a:r>
            <a:r>
              <a:rPr lang="en-US" sz="1200" kern="1200" dirty="0">
                <a:solidFill>
                  <a:schemeClr val="tx1"/>
                </a:solidFill>
                <a:latin typeface="+mn-lt"/>
                <a:ea typeface="+mn-ea"/>
                <a:cs typeface="+mn-cs"/>
                <a:hlinkClick r:id="rId13"/>
              </a:rPr>
              <a:t>phenothrin, </a:t>
            </a:r>
            <a:r>
              <a:rPr lang="en-US" sz="1200" kern="1200" dirty="0">
                <a:solidFill>
                  <a:schemeClr val="tx1"/>
                </a:solidFill>
                <a:latin typeface="+mn-lt"/>
                <a:ea typeface="+mn-ea"/>
                <a:cs typeface="+mn-cs"/>
                <a:hlinkClick r:id="rId14"/>
              </a:rPr>
              <a:t>bio-allethrin).</a:t>
            </a:r>
          </a:p>
          <a:p>
            <a:r>
              <a:rPr lang="en-US" sz="1200" kern="1200" dirty="0">
                <a:solidFill>
                  <a:schemeClr val="tx1"/>
                </a:solidFill>
                <a:latin typeface="+mn-lt"/>
                <a:ea typeface="+mn-ea"/>
                <a:cs typeface="+mn-cs"/>
              </a:rPr>
              <a:t>The only agents approved by the FDA for treatment of </a:t>
            </a:r>
            <a:r>
              <a:rPr lang="en-US" sz="1200" kern="1200" dirty="0" err="1">
                <a:solidFill>
                  <a:schemeClr val="tx1"/>
                </a:solidFill>
                <a:latin typeface="+mn-lt"/>
                <a:ea typeface="+mn-ea"/>
                <a:cs typeface="+mn-cs"/>
              </a:rPr>
              <a:t>pediculosis</a:t>
            </a:r>
            <a:r>
              <a:rPr lang="en-US" sz="1200" kern="1200" dirty="0">
                <a:solidFill>
                  <a:schemeClr val="tx1"/>
                </a:solidFill>
                <a:latin typeface="+mn-lt"/>
                <a:ea typeface="+mn-ea"/>
                <a:cs typeface="+mn-cs"/>
              </a:rPr>
              <a:t> are </a:t>
            </a:r>
            <a:r>
              <a:rPr lang="en-US" sz="1200" kern="1200" dirty="0" err="1">
                <a:solidFill>
                  <a:schemeClr val="tx1"/>
                </a:solidFill>
                <a:latin typeface="+mn-lt"/>
                <a:ea typeface="+mn-ea"/>
                <a:cs typeface="+mn-cs"/>
              </a:rPr>
              <a:t>lindane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malathion</a:t>
            </a:r>
            <a:r>
              <a:rPr lang="en-US" sz="1200" kern="1200" dirty="0">
                <a:solidFill>
                  <a:schemeClr val="tx1"/>
                </a:solidFill>
                <a:latin typeface="+mn-lt"/>
                <a:ea typeface="+mn-ea"/>
                <a:cs typeface="+mn-cs"/>
              </a:rPr>
              <a:t>.[2]</a:t>
            </a:r>
          </a:p>
          <a:p>
            <a:r>
              <a:rPr lang="en-US" sz="1200" kern="1200" dirty="0">
                <a:solidFill>
                  <a:schemeClr val="tx1"/>
                </a:solidFill>
                <a:latin typeface="+mn-lt"/>
                <a:ea typeface="+mn-ea"/>
                <a:cs typeface="+mn-cs"/>
              </a:rPr>
              <a:t>Laboratory and clinical studies found that many of the </a:t>
            </a:r>
            <a:r>
              <a:rPr lang="en-US" sz="1200" kern="1200" dirty="0" err="1">
                <a:solidFill>
                  <a:schemeClr val="tx1"/>
                </a:solidFill>
                <a:latin typeface="+mn-lt"/>
                <a:ea typeface="+mn-ea"/>
                <a:cs typeface="+mn-cs"/>
              </a:rPr>
              <a:t>pediculicides</a:t>
            </a:r>
            <a:r>
              <a:rPr lang="en-US" sz="1200" kern="1200" dirty="0">
                <a:solidFill>
                  <a:schemeClr val="tx1"/>
                </a:solidFill>
                <a:latin typeface="+mn-lt"/>
                <a:ea typeface="+mn-ea"/>
                <a:cs typeface="+mn-cs"/>
              </a:rPr>
              <a:t> in the market are either not fully effective or are ineffective when they are used according to the instructions.[3][4][5][6]</a:t>
            </a:r>
          </a:p>
          <a:p>
            <a:r>
              <a:rPr lang="en-US" sz="1200" kern="1200" dirty="0" err="1">
                <a:solidFill>
                  <a:schemeClr val="tx1"/>
                </a:solidFill>
                <a:latin typeface="+mn-lt"/>
                <a:ea typeface="+mn-ea"/>
                <a:cs typeface="+mn-cs"/>
              </a:rPr>
              <a:t>Pediculicides</a:t>
            </a:r>
            <a:r>
              <a:rPr lang="en-US" sz="1200" kern="1200" dirty="0">
                <a:solidFill>
                  <a:schemeClr val="tx1"/>
                </a:solidFill>
                <a:latin typeface="+mn-lt"/>
                <a:ea typeface="+mn-ea"/>
                <a:cs typeface="+mn-cs"/>
              </a:rPr>
              <a:t> may rapidly lose their efficacy because of the development of resistance. Resistance of head lice to insecticides such as </a:t>
            </a:r>
            <a:r>
              <a:rPr lang="en-US" sz="1200" kern="1200" dirty="0" err="1">
                <a:solidFill>
                  <a:schemeClr val="tx1"/>
                </a:solidFill>
                <a:latin typeface="+mn-lt"/>
                <a:ea typeface="+mn-ea"/>
                <a:cs typeface="+mn-cs"/>
              </a:rPr>
              <a:t>lindane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malathion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phenothrin</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permethrin</a:t>
            </a:r>
            <a:r>
              <a:rPr lang="en-US" sz="1200" kern="1200" dirty="0">
                <a:solidFill>
                  <a:schemeClr val="tx1"/>
                </a:solidFill>
                <a:latin typeface="+mn-lt"/>
                <a:ea typeface="+mn-ea"/>
                <a:cs typeface="+mn-cs"/>
              </a:rPr>
              <a:t> has been reported.[7][8][9]</a:t>
            </a:r>
          </a:p>
          <a:p>
            <a:endParaRPr lang="en-US" dirty="0"/>
          </a:p>
        </p:txBody>
      </p:sp>
    </p:spTree>
    <p:extLst>
      <p:ext uri="{BB962C8B-B14F-4D97-AF65-F5344CB8AC3E}">
        <p14:creationId xmlns:p14="http://schemas.microsoft.com/office/powerpoint/2010/main" val="201685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Head lice shampoos contain insecticides and if they are not used properly they can be hazardous. When using a head louse shampoo, minimize body exposure by confining the insecticide to the head hair. Wash the infested person's hair in a basin or sink so insecticide residues do not reach other parts of the body. Never apply treatments to children in the bath or shower! The person applying the treatment should wear rubber gloves. Never apply an insecticide to anyone who has open cuts, scratches, or inflammations, and never use these materials on infants without consulting a doctor. In all cases, follow label directions completely and carefully. </a:t>
            </a:r>
            <a:endParaRPr lang="en-US" dirty="0"/>
          </a:p>
          <a:p>
            <a:endParaRPr lang="en-US" dirty="0"/>
          </a:p>
        </p:txBody>
      </p:sp>
    </p:spTree>
    <p:extLst>
      <p:ext uri="{BB962C8B-B14F-4D97-AF65-F5344CB8AC3E}">
        <p14:creationId xmlns:p14="http://schemas.microsoft.com/office/powerpoint/2010/main" val="341537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Head lice shampoos contain insecticides and if they are not used properly they can be hazardous. When using a head louse shampoo, minimize body exposure by confining the insecticide to the head hair. Wash the infested person's hair in a basin or sink so insecticide residues do not reach other parts of the body. Never apply treatments to children in the bath or shower! The person applying the treatment should wear rubber gloves. Never apply an insecticide to anyone who has open cuts, scratches, or inflammations, and never use these materials on infants without consulting a doctor. In all cases, follow label directions completely and carefully. </a:t>
            </a:r>
            <a:endParaRPr lang="en-US" dirty="0"/>
          </a:p>
          <a:p>
            <a:endParaRPr lang="en-US" dirty="0"/>
          </a:p>
        </p:txBody>
      </p:sp>
    </p:spTree>
    <p:extLst>
      <p:ext uri="{BB962C8B-B14F-4D97-AF65-F5344CB8AC3E}">
        <p14:creationId xmlns:p14="http://schemas.microsoft.com/office/powerpoint/2010/main" val="40657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3338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965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9467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If live lice persist following treatment with over the counter products, parents should discuss with doctors.</a:t>
            </a:r>
          </a:p>
          <a:p>
            <a:r>
              <a:rPr lang="en-US" sz="1200" kern="1200" dirty="0" err="1">
                <a:solidFill>
                  <a:schemeClr val="tx1"/>
                </a:solidFill>
                <a:effectLst/>
                <a:latin typeface="+mn-lt"/>
                <a:ea typeface="+mn-ea"/>
                <a:cs typeface="+mn-cs"/>
              </a:rPr>
              <a:t>Ulesfia</a:t>
            </a:r>
            <a:r>
              <a:rPr lang="en-US" sz="1200" kern="1200" dirty="0">
                <a:solidFill>
                  <a:schemeClr val="tx1"/>
                </a:solidFill>
                <a:effectLst/>
                <a:latin typeface="+mn-lt"/>
                <a:ea typeface="+mn-ea"/>
                <a:cs typeface="+mn-cs"/>
              </a:rPr>
              <a:t>® (benzyl alcohol)is a non-</a:t>
            </a:r>
            <a:r>
              <a:rPr lang="en-US" sz="1200" kern="1200" dirty="0" err="1">
                <a:solidFill>
                  <a:schemeClr val="tx1"/>
                </a:solidFill>
                <a:effectLst/>
                <a:latin typeface="+mn-lt"/>
                <a:ea typeface="+mn-ea"/>
                <a:cs typeface="+mn-cs"/>
              </a:rPr>
              <a:t>neurotoxic,highly</a:t>
            </a:r>
            <a:r>
              <a:rPr lang="en-US" sz="1200" kern="1200" dirty="0">
                <a:solidFill>
                  <a:schemeClr val="tx1"/>
                </a:solidFill>
                <a:effectLst/>
                <a:latin typeface="+mn-lt"/>
                <a:ea typeface="+mn-ea"/>
                <a:cs typeface="+mn-cs"/>
              </a:rPr>
              <a:t> effective lotion used for the topical treatment of head lice infestation in patients 6 months of age and older. </a:t>
            </a:r>
            <a:r>
              <a:rPr lang="en-US" sz="1200" kern="1200" dirty="0" err="1">
                <a:solidFill>
                  <a:schemeClr val="tx1"/>
                </a:solidFill>
                <a:effectLst/>
                <a:latin typeface="+mn-lt"/>
                <a:ea typeface="+mn-ea"/>
                <a:cs typeface="+mn-cs"/>
              </a:rPr>
              <a:t>Ulesfia</a:t>
            </a:r>
            <a:r>
              <a:rPr lang="en-US" sz="1200" kern="1200" dirty="0">
                <a:solidFill>
                  <a:schemeClr val="tx1"/>
                </a:solidFill>
                <a:effectLst/>
                <a:latin typeface="+mn-lt"/>
                <a:ea typeface="+mn-ea"/>
                <a:cs typeface="+mn-cs"/>
              </a:rPr>
              <a:t>® like most treatments is not </a:t>
            </a:r>
            <a:r>
              <a:rPr lang="en-US" sz="1200" kern="1200" dirty="0" err="1">
                <a:solidFill>
                  <a:schemeClr val="tx1"/>
                </a:solidFill>
                <a:effectLst/>
                <a:latin typeface="+mn-lt"/>
                <a:ea typeface="+mn-ea"/>
                <a:cs typeface="+mn-cs"/>
              </a:rPr>
              <a:t>ovicidal</a:t>
            </a:r>
            <a:r>
              <a:rPr lang="en-US" sz="1200" kern="1200" dirty="0">
                <a:solidFill>
                  <a:schemeClr val="tx1"/>
                </a:solidFill>
                <a:effectLst/>
                <a:latin typeface="+mn-lt"/>
                <a:ea typeface="+mn-ea"/>
                <a:cs typeface="+mn-cs"/>
              </a:rPr>
              <a:t>(does not kill the eggs), so 2 treatments are necessary. This product is a prescription only treatment but is currently one of the most effective products with fewer side-effects. </a:t>
            </a:r>
            <a:endParaRPr lang="en-US" dirty="0"/>
          </a:p>
          <a:p>
            <a:r>
              <a:rPr lang="en-US" sz="1200" kern="1200" dirty="0">
                <a:solidFill>
                  <a:schemeClr val="tx1"/>
                </a:solidFill>
                <a:effectLst/>
                <a:latin typeface="+mn-lt"/>
                <a:ea typeface="+mn-ea"/>
                <a:cs typeface="+mn-cs"/>
              </a:rPr>
              <a:t>With </a:t>
            </a:r>
            <a:r>
              <a:rPr lang="en-US" sz="1200" kern="1200" dirty="0" err="1">
                <a:solidFill>
                  <a:schemeClr val="tx1"/>
                </a:solidFill>
                <a:effectLst/>
                <a:latin typeface="+mn-lt"/>
                <a:ea typeface="+mn-ea"/>
                <a:cs typeface="+mn-cs"/>
              </a:rPr>
              <a:t>pyrethrin</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permethrin</a:t>
            </a:r>
            <a:r>
              <a:rPr lang="en-US" sz="1200" kern="1200" dirty="0">
                <a:solidFill>
                  <a:schemeClr val="tx1"/>
                </a:solidFill>
                <a:effectLst/>
                <a:latin typeface="+mn-lt"/>
                <a:ea typeface="+mn-ea"/>
                <a:cs typeface="+mn-cs"/>
              </a:rPr>
              <a:t> shampoos, lice should die within 10 to 30 minutes after treatment. If you find live lice after 30 minutes, resistance may be occurring and you should discontinue use of that product. Switch to a different kind of product e.g. benzyl alcohol </a:t>
            </a:r>
            <a:r>
              <a:rPr lang="en-US" sz="1200" kern="1200" dirty="0" err="1">
                <a:solidFill>
                  <a:schemeClr val="tx1"/>
                </a:solidFill>
                <a:effectLst/>
                <a:latin typeface="+mn-lt"/>
                <a:ea typeface="+mn-ea"/>
                <a:cs typeface="+mn-cs"/>
              </a:rPr>
              <a:t>Ulesvia</a:t>
            </a:r>
            <a:r>
              <a:rPr lang="en-US" sz="1200" kern="1200" dirty="0">
                <a:solidFill>
                  <a:schemeClr val="tx1"/>
                </a:solidFill>
                <a:effectLst/>
                <a:latin typeface="+mn-lt"/>
                <a:ea typeface="+mn-ea"/>
                <a:cs typeface="+mn-cs"/>
              </a:rPr>
              <a:t> prescription). Never resort to dangerous practices such as applying other insecticides, or materials such as kerosene! </a:t>
            </a:r>
            <a:endParaRPr lang="en-US" dirty="0"/>
          </a:p>
        </p:txBody>
      </p:sp>
    </p:spTree>
    <p:extLst>
      <p:ext uri="{BB962C8B-B14F-4D97-AF65-F5344CB8AC3E}">
        <p14:creationId xmlns:p14="http://schemas.microsoft.com/office/powerpoint/2010/main" val="35211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4979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a:t>Home remedies such as mayonnaise, petroleum jelly, olive oil, tea tree oil, vinegar, or aromatherapy have been shown to make it hard for lice to breath.  No evidence suggests it effectively kills all nits or lice.</a:t>
            </a:r>
          </a:p>
          <a:p>
            <a:r>
              <a:rPr lang="en-US" sz="1200" kern="1200" dirty="0">
                <a:solidFill>
                  <a:schemeClr val="tx1"/>
                </a:solidFill>
                <a:effectLst/>
                <a:latin typeface="+mn-lt"/>
                <a:ea typeface="+mn-ea"/>
                <a:cs typeface="+mn-cs"/>
              </a:rPr>
              <a:t>If you want to avoid insecticides entirely, try using soap shampoos that contain coconut or olive oils. Begin with four shampoo applications, each about 3 days apart. Each successive shampooing kills newly- hatched nymphs. Hair drying and brushing is a very effective way of killing lice mechanically. </a:t>
            </a:r>
          </a:p>
          <a:p>
            <a:r>
              <a:rPr lang="en-US" sz="1200" kern="1200" dirty="0">
                <a:solidFill>
                  <a:schemeClr val="tx1"/>
                </a:solidFill>
                <a:latin typeface="+mn-lt"/>
                <a:ea typeface="+mn-ea"/>
                <a:cs typeface="+mn-cs"/>
              </a:rPr>
              <a:t>None of the Natural products have good data to support claims, but any time you mess with an infested head you kill lice. The MOST beneficial low-impact things to mechanically kill lice:</a:t>
            </a:r>
          </a:p>
          <a:p>
            <a:r>
              <a:rPr lang="en-US" sz="1200" kern="1200" dirty="0">
                <a:solidFill>
                  <a:schemeClr val="tx1"/>
                </a:solidFill>
                <a:latin typeface="+mn-lt"/>
                <a:ea typeface="+mn-ea"/>
                <a:cs typeface="+mn-cs"/>
              </a:rPr>
              <a:t> </a:t>
            </a:r>
          </a:p>
          <a:p>
            <a:r>
              <a:rPr lang="tr-TR" sz="1200" kern="1200" dirty="0">
                <a:solidFill>
                  <a:schemeClr val="tx1"/>
                </a:solidFill>
                <a:latin typeface="+mn-lt"/>
                <a:ea typeface="+mn-ea"/>
                <a:cs typeface="+mn-cs"/>
              </a:rPr>
              <a:t>1)      </a:t>
            </a:r>
            <a:r>
              <a:rPr lang="tr-TR" sz="1200" kern="1200" dirty="0" err="1">
                <a:solidFill>
                  <a:schemeClr val="tx1"/>
                </a:solidFill>
                <a:latin typeface="+mn-lt"/>
                <a:ea typeface="+mn-ea"/>
                <a:cs typeface="+mn-cs"/>
              </a:rPr>
              <a:t>Hairdryer</a:t>
            </a:r>
            <a:endParaRPr lang="tr-TR" sz="1200" kern="1200" dirty="0">
              <a:solidFill>
                <a:schemeClr val="tx1"/>
              </a:solidFill>
              <a:latin typeface="+mn-lt"/>
              <a:ea typeface="+mn-ea"/>
              <a:cs typeface="+mn-cs"/>
            </a:endParaRPr>
          </a:p>
          <a:p>
            <a:r>
              <a:rPr lang="tr-TR" sz="1200" kern="1200" dirty="0">
                <a:solidFill>
                  <a:schemeClr val="tx1"/>
                </a:solidFill>
                <a:latin typeface="+mn-lt"/>
                <a:ea typeface="+mn-ea"/>
                <a:cs typeface="+mn-cs"/>
              </a:rPr>
              <a:t>2)      </a:t>
            </a:r>
            <a:r>
              <a:rPr lang="tr-TR" sz="1200" kern="1200" dirty="0" err="1">
                <a:solidFill>
                  <a:schemeClr val="tx1"/>
                </a:solidFill>
                <a:latin typeface="+mn-lt"/>
                <a:ea typeface="+mn-ea"/>
                <a:cs typeface="+mn-cs"/>
              </a:rPr>
              <a:t>Brushing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dry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hair</a:t>
            </a:r>
            <a:endParaRPr lang="tr-TR" sz="1200" kern="1200" dirty="0">
              <a:solidFill>
                <a:schemeClr val="tx1"/>
              </a:solidFill>
              <a:latin typeface="+mn-lt"/>
              <a:ea typeface="+mn-ea"/>
              <a:cs typeface="+mn-cs"/>
            </a:endParaRPr>
          </a:p>
          <a:p>
            <a:r>
              <a:rPr lang="tr-TR" sz="1200" kern="1200" dirty="0">
                <a:solidFill>
                  <a:schemeClr val="tx1"/>
                </a:solidFill>
                <a:latin typeface="+mn-lt"/>
                <a:ea typeface="+mn-ea"/>
                <a:cs typeface="+mn-cs"/>
              </a:rPr>
              <a:t>3)      </a:t>
            </a:r>
            <a:r>
              <a:rPr lang="tr-TR" sz="1200" kern="1200" dirty="0" err="1">
                <a:solidFill>
                  <a:schemeClr val="tx1"/>
                </a:solidFill>
                <a:latin typeface="+mn-lt"/>
                <a:ea typeface="+mn-ea"/>
                <a:cs typeface="+mn-cs"/>
              </a:rPr>
              <a:t>Nitpicking</a:t>
            </a:r>
            <a:endParaRPr lang="tr-TR" sz="1200" kern="1200" dirty="0">
              <a:solidFill>
                <a:schemeClr val="tx1"/>
              </a:solidFill>
              <a:latin typeface="+mn-lt"/>
              <a:ea typeface="+mn-ea"/>
              <a:cs typeface="+mn-cs"/>
            </a:endParaRPr>
          </a:p>
          <a:p>
            <a:r>
              <a:rPr lang="tr-TR" sz="1200" kern="1200" dirty="0">
                <a:solidFill>
                  <a:schemeClr val="tx1"/>
                </a:solidFill>
                <a:latin typeface="+mn-lt"/>
                <a:ea typeface="+mn-ea"/>
                <a:cs typeface="+mn-cs"/>
              </a:rPr>
              <a:t>4)      </a:t>
            </a:r>
            <a:r>
              <a:rPr lang="tr-TR" sz="1200" kern="1200" dirty="0" err="1">
                <a:solidFill>
                  <a:schemeClr val="tx1"/>
                </a:solidFill>
                <a:latin typeface="+mn-lt"/>
                <a:ea typeface="+mn-ea"/>
                <a:cs typeface="+mn-cs"/>
              </a:rPr>
              <a:t>Regular</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hair</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conditioners</a:t>
            </a:r>
            <a:endParaRPr lang="en-US" dirty="0"/>
          </a:p>
        </p:txBody>
      </p:sp>
    </p:spTree>
    <p:extLst>
      <p:ext uri="{BB962C8B-B14F-4D97-AF65-F5344CB8AC3E}">
        <p14:creationId xmlns:p14="http://schemas.microsoft.com/office/powerpoint/2010/main" val="352115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3512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8266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an infestation is detected, all clothes should be washed in hot soapy water. Pillowcases, sheets, blankets and other bedding material should also be washed and placed in the clothes dryer on the "high heat" cycle to kill the lice and their eggs. Any non-washable items should be dry cleaned or sealed in plastic bags and placed in the freezer at 5 </a:t>
            </a:r>
            <a:r>
              <a:rPr lang="en-US" sz="1200" kern="1200" dirty="0" err="1">
                <a:solidFill>
                  <a:schemeClr val="tx1"/>
                </a:solidFill>
                <a:effectLst/>
                <a:latin typeface="+mn-lt"/>
                <a:ea typeface="+mn-ea"/>
                <a:cs typeface="+mn-cs"/>
              </a:rPr>
              <a:t>degreeF</a:t>
            </a:r>
            <a:r>
              <a:rPr lang="en-US" sz="1200" kern="1200" dirty="0">
                <a:solidFill>
                  <a:schemeClr val="tx1"/>
                </a:solidFill>
                <a:effectLst/>
                <a:latin typeface="+mn-lt"/>
                <a:ea typeface="+mn-ea"/>
                <a:cs typeface="+mn-cs"/>
              </a:rPr>
              <a:t> or lower for 10 hours or more (a good option for headphones). Vacuuming the home will remove shed hair that has nits attached. Remember if the lice are off the body for 48 hour they are all dead, so simply leaving things that cannot be laundered (very large stuffed animals, duvets, furniture etc.) in a bag or off-limits for 48 hours will do the trick.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a:latin typeface="Garamond" charset="0"/>
              </a:rPr>
              <a:t>Although head lice do not live long off the scalp; to avoid re-infection or transmission to other person it is recommended to clean all hats, combs/brushes, pillowcases, bed sheets, stuffed animals etc. Avoid the use of insecticide sprays.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Wash in hot water all bedding, towels and clothing that came into contact with the infected person's head, within 48 hours of starting treatment. Items such as combs, brushes, and head accessories may be treated by sealing in plastic bags for 2-4 weeks, boiling in water for 5 minutes or soaking in rubbing alcohol for 1 hour. Lice are a common childhood problem. Now you know how to tackle the treatment if it comes to your home.</a:t>
            </a:r>
            <a:endParaRPr lang="en-CA" sz="1200" dirty="0">
              <a:latin typeface="Garamond" charset="0"/>
            </a:endParaRPr>
          </a:p>
          <a:p>
            <a:endParaRPr lang="en-US" dirty="0"/>
          </a:p>
        </p:txBody>
      </p:sp>
    </p:spTree>
    <p:extLst>
      <p:ext uri="{BB962C8B-B14F-4D97-AF65-F5344CB8AC3E}">
        <p14:creationId xmlns:p14="http://schemas.microsoft.com/office/powerpoint/2010/main" val="1643512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3512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90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193">
              <a:defRPr/>
            </a:pPr>
            <a:r>
              <a:rPr lang="en-US" dirty="0"/>
              <a:t>Preschool and elementary age: (3-11 years old)</a:t>
            </a:r>
          </a:p>
          <a:p>
            <a:endParaRPr lang="en-US" dirty="0"/>
          </a:p>
        </p:txBody>
      </p:sp>
    </p:spTree>
    <p:extLst>
      <p:ext uri="{BB962C8B-B14F-4D97-AF65-F5344CB8AC3E}">
        <p14:creationId xmlns:p14="http://schemas.microsoft.com/office/powerpoint/2010/main" val="248731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6905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64067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8784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8784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4148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193">
              <a:defRPr/>
            </a:pPr>
            <a:r>
              <a:rPr lang="en-US" dirty="0"/>
              <a:t>Preschool and elementary age: (3-11 years old)</a:t>
            </a:r>
          </a:p>
          <a:p>
            <a:endParaRPr lang="en-US" dirty="0"/>
          </a:p>
        </p:txBody>
      </p:sp>
    </p:spTree>
    <p:extLst>
      <p:ext uri="{BB962C8B-B14F-4D97-AF65-F5344CB8AC3E}">
        <p14:creationId xmlns:p14="http://schemas.microsoft.com/office/powerpoint/2010/main" val="247635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8788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a:t>
            </a:fld>
            <a:endParaRPr lang="en-US"/>
          </a:p>
        </p:txBody>
      </p:sp>
    </p:spTree>
    <p:extLst>
      <p:ext uri="{BB962C8B-B14F-4D97-AF65-F5344CB8AC3E}">
        <p14:creationId xmlns:p14="http://schemas.microsoft.com/office/powerpoint/2010/main" val="10250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986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3811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12</a:t>
            </a:fld>
            <a:endParaRPr lang="en-US"/>
          </a:p>
        </p:txBody>
      </p:sp>
    </p:spTree>
    <p:extLst>
      <p:ext uri="{BB962C8B-B14F-4D97-AF65-F5344CB8AC3E}">
        <p14:creationId xmlns:p14="http://schemas.microsoft.com/office/powerpoint/2010/main" val="345862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E18FB6-F580-EB4C-B803-D9C8B31D276A}" type="datetime1">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72782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25B93E-37B2-3042-A2C9-DCDC659DA7B0}" type="datetime1">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410706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01E20-7219-8944-A1D4-EF1CE668B1A5}" type="datetime1">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63164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endParaRPr lang="en-US"/>
          </a:p>
        </p:txBody>
      </p:sp>
      <p:sp>
        <p:nvSpPr>
          <p:cNvPr id="5" name="Date Placeholder 4"/>
          <p:cNvSpPr>
            <a:spLocks noGrp="1"/>
          </p:cNvSpPr>
          <p:nvPr>
            <p:ph type="dt" sz="half" idx="10"/>
          </p:nvPr>
        </p:nvSpPr>
        <p:spPr>
          <a:xfrm>
            <a:off x="1143000" y="6248400"/>
            <a:ext cx="1905000" cy="457200"/>
          </a:xfrm>
        </p:spPr>
        <p:txBody>
          <a:bodyPr/>
          <a:lstStyle>
            <a:lvl1pPr>
              <a:defRPr/>
            </a:lvl1pPr>
          </a:lstStyle>
          <a:p>
            <a:fld id="{1BA67EB9-9A8B-964A-8822-83AD4085C6C6}" type="datetime1">
              <a:rPr lang="en-US" smtClean="0"/>
              <a:t>3/20/2019</a:t>
            </a:fld>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BF4C4EB2-FD02-3F45-97A2-CA4B2066524C}" type="slidenum">
              <a:rPr lang="en-US"/>
              <a:pPr/>
              <a:t>‹#›</a:t>
            </a:fld>
            <a:endParaRPr lang="en-US"/>
          </a:p>
        </p:txBody>
      </p:sp>
    </p:spTree>
    <p:extLst>
      <p:ext uri="{BB962C8B-B14F-4D97-AF65-F5344CB8AC3E}">
        <p14:creationId xmlns:p14="http://schemas.microsoft.com/office/powerpoint/2010/main" val="114552813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AAE9A-EEDA-3D40-AA51-783143DE8863}" type="datetime1">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13763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F1C96A-2AE2-9C4F-9774-0240811FB422}" type="datetime1">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77738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381748-A19B-DC4B-96FF-1D711F1EA54D}" type="datetime1">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405297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1D2F42-FD58-9F49-B37E-E89FE717CA9A}" type="datetime1">
              <a:rPr lang="en-US" smtClean="0"/>
              <a:t>3/20/2019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314355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A1D702-8F33-D043-B401-43A51889975A}" type="datetime1">
              <a:rPr lang="en-US" smtClean="0"/>
              <a:t>3/20/2019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11584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EC921-D5A1-A442-9A13-F6296491987C}" type="datetime1">
              <a:rPr lang="en-US" smtClean="0"/>
              <a:t>3/20/2019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5238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0C67E-F9C5-D142-80F2-9BBB318AFD73}" type="datetime1">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251586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8444C-0A04-6B4D-A95F-52F9221CB4F8}" type="datetime1">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4433B-75CE-9944-937B-706490F7BF0E}" type="slidenum">
              <a:rPr lang="en-US" smtClean="0"/>
              <a:t>‹#›</a:t>
            </a:fld>
            <a:endParaRPr lang="en-US"/>
          </a:p>
        </p:txBody>
      </p:sp>
    </p:spTree>
    <p:extLst>
      <p:ext uri="{BB962C8B-B14F-4D97-AF65-F5344CB8AC3E}">
        <p14:creationId xmlns:p14="http://schemas.microsoft.com/office/powerpoint/2010/main" val="399457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A1F29-24A8-6C49-A418-D129FE17060A}" type="datetime1">
              <a:rPr lang="en-US" smtClean="0"/>
              <a:t>3/20/2019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4433B-75CE-9944-937B-706490F7BF0E}" type="slidenum">
              <a:rPr lang="en-US" smtClean="0"/>
              <a:t>‹#›</a:t>
            </a:fld>
            <a:endParaRPr lang="en-US"/>
          </a:p>
        </p:txBody>
      </p:sp>
    </p:spTree>
    <p:extLst>
      <p:ext uri="{BB962C8B-B14F-4D97-AF65-F5344CB8AC3E}">
        <p14:creationId xmlns:p14="http://schemas.microsoft.com/office/powerpoint/2010/main" val="940085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eidenhealth.com/Images/BTS_Pics/lice.jpg" TargetMode="Externa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3.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54.w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hyperlink" Target="http://www.cals.arizona.edu/apmc/public-health-IP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cephoto3.jpg"/>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0" y="-389745"/>
            <a:ext cx="9157415" cy="6858000"/>
          </a:xfrm>
          <a:prstGeom prst="rect">
            <a:avLst/>
          </a:prstGeom>
        </p:spPr>
      </p:pic>
      <p:sp>
        <p:nvSpPr>
          <p:cNvPr id="2" name="Title 1"/>
          <p:cNvSpPr>
            <a:spLocks noGrp="1"/>
          </p:cNvSpPr>
          <p:nvPr>
            <p:ph type="ctrTitle"/>
          </p:nvPr>
        </p:nvSpPr>
        <p:spPr>
          <a:xfrm>
            <a:off x="4250267" y="372534"/>
            <a:ext cx="4656666" cy="2816482"/>
          </a:xfrm>
        </p:spPr>
        <p:txBody>
          <a:bodyPr>
            <a:normAutofit/>
          </a:bodyPr>
          <a:lstStyle/>
          <a:p>
            <a:r>
              <a:rPr lang="en-US" sz="4800" b="1" dirty="0">
                <a:solidFill>
                  <a:srgbClr val="0000F7"/>
                </a:solidFill>
              </a:rPr>
              <a:t>Head Lice</a:t>
            </a:r>
            <a:br>
              <a:rPr lang="en-US" sz="4800" b="1" dirty="0">
                <a:solidFill>
                  <a:srgbClr val="0000F7"/>
                </a:solidFill>
              </a:rPr>
            </a:br>
            <a:r>
              <a:rPr lang="en-US" sz="4800" b="1" dirty="0">
                <a:solidFill>
                  <a:srgbClr val="0000F7"/>
                </a:solidFill>
              </a:rPr>
              <a:t>Biology and Management</a:t>
            </a:r>
          </a:p>
        </p:txBody>
      </p:sp>
      <p:sp>
        <p:nvSpPr>
          <p:cNvPr id="3" name="Subtitle 2"/>
          <p:cNvSpPr>
            <a:spLocks noGrp="1"/>
          </p:cNvSpPr>
          <p:nvPr>
            <p:ph type="subTitle" idx="1"/>
          </p:nvPr>
        </p:nvSpPr>
        <p:spPr>
          <a:xfrm>
            <a:off x="0" y="4274706"/>
            <a:ext cx="6400800" cy="1752600"/>
          </a:xfrm>
        </p:spPr>
        <p:txBody>
          <a:bodyPr/>
          <a:lstStyle/>
          <a:p>
            <a:r>
              <a:rPr lang="en-US" dirty="0" err="1">
                <a:solidFill>
                  <a:schemeClr val="tx1"/>
                </a:solidFill>
              </a:rPr>
              <a:t>Shujuan</a:t>
            </a:r>
            <a:r>
              <a:rPr lang="en-US" dirty="0">
                <a:solidFill>
                  <a:schemeClr val="tx1"/>
                </a:solidFill>
              </a:rPr>
              <a:t> (Lucy) Li</a:t>
            </a:r>
          </a:p>
          <a:p>
            <a:r>
              <a:rPr lang="en-US" dirty="0">
                <a:solidFill>
                  <a:schemeClr val="tx1"/>
                </a:solidFill>
              </a:rPr>
              <a:t>University of Arizona</a:t>
            </a:r>
          </a:p>
          <a:p>
            <a:endParaRPr lang="en-US" dirty="0"/>
          </a:p>
        </p:txBody>
      </p:sp>
      <p:pic>
        <p:nvPicPr>
          <p:cNvPr id="4" name="Picture 11" descr="dreamstime_101335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358" y="3486875"/>
            <a:ext cx="3203575" cy="2649537"/>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650747" y="372534"/>
            <a:ext cx="3430185" cy="3649133"/>
          </a:xfrm>
          <a:prstGeom prst="rect">
            <a:avLst/>
          </a:prstGeom>
        </p:spPr>
      </p:pic>
    </p:spTree>
    <p:extLst>
      <p:ext uri="{BB962C8B-B14F-4D97-AF65-F5344CB8AC3E}">
        <p14:creationId xmlns:p14="http://schemas.microsoft.com/office/powerpoint/2010/main" val="61163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a:bodyPr>
          <a:lstStyle/>
          <a:p>
            <a:fld id="{7A3B7630-EB21-464F-BCF3-B6E27F6BDC28}" type="slidenum">
              <a:rPr lang="en-US" smtClean="0"/>
              <a:pPr/>
              <a:t>12</a:t>
            </a:fld>
            <a:endParaRPr lang="en-US"/>
          </a:p>
        </p:txBody>
      </p:sp>
      <p:sp>
        <p:nvSpPr>
          <p:cNvPr id="8" name="Content Placeholder 5"/>
          <p:cNvSpPr>
            <a:spLocks noGrp="1"/>
          </p:cNvSpPr>
          <p:nvPr>
            <p:ph sz="quarter" idx="1"/>
          </p:nvPr>
        </p:nvSpPr>
        <p:spPr>
          <a:xfrm>
            <a:off x="287867" y="118533"/>
            <a:ext cx="8517466" cy="5482167"/>
          </a:xfrm>
        </p:spPr>
        <p:txBody>
          <a:bodyPr>
            <a:noAutofit/>
          </a:bodyPr>
          <a:lstStyle/>
          <a:p>
            <a:r>
              <a:rPr lang="en-US" sz="3200" dirty="0"/>
              <a:t>Finding nits alone is </a:t>
            </a:r>
            <a:r>
              <a:rPr lang="en-US" sz="3200" u="sng" dirty="0"/>
              <a:t>not</a:t>
            </a:r>
            <a:r>
              <a:rPr lang="en-US" sz="3200" dirty="0"/>
              <a:t> a reason to treat.</a:t>
            </a:r>
          </a:p>
          <a:p>
            <a:r>
              <a:rPr lang="en-US" sz="3200" dirty="0"/>
              <a:t>Discourage head-to-head contact.</a:t>
            </a:r>
          </a:p>
          <a:p>
            <a:r>
              <a:rPr lang="en-US" sz="3200" dirty="0"/>
              <a:t>Discourage pillow sharing.</a:t>
            </a:r>
          </a:p>
          <a:p>
            <a:endParaRPr lang="en-US" dirty="0"/>
          </a:p>
          <a:p>
            <a:endParaRPr lang="en-US" sz="3200" dirty="0"/>
          </a:p>
          <a:p>
            <a:endParaRPr lang="en-US" dirty="0"/>
          </a:p>
          <a:p>
            <a:endParaRPr lang="en-US" sz="3200" dirty="0"/>
          </a:p>
          <a:p>
            <a:endParaRPr lang="en-US" dirty="0"/>
          </a:p>
          <a:p>
            <a:endParaRPr lang="en-US" sz="3200" dirty="0"/>
          </a:p>
          <a:p>
            <a:r>
              <a:rPr lang="en-US" sz="4000" dirty="0"/>
              <a:t>Treatment is recommended only for individuals found with </a:t>
            </a:r>
            <a:r>
              <a:rPr lang="en-US" sz="4000" b="1" u="sng" dirty="0">
                <a:solidFill>
                  <a:srgbClr val="0000FF"/>
                </a:solidFill>
              </a:rPr>
              <a:t>live lice.</a:t>
            </a:r>
          </a:p>
          <a:p>
            <a:endParaRPr lang="en-US" sz="3200" dirty="0"/>
          </a:p>
          <a:p>
            <a:endParaRPr lang="en-US" sz="3200" dirty="0"/>
          </a:p>
          <a:p>
            <a:pPr marL="514350" indent="-514350">
              <a:buFont typeface="+mj-lt"/>
              <a:buAutoNum type="arabicPeriod" startAt="4"/>
            </a:pP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800" y="2003621"/>
            <a:ext cx="5198533" cy="3466122"/>
          </a:xfrm>
          <a:prstGeom prst="rect">
            <a:avLst/>
          </a:prstGeom>
          <a:effectLst>
            <a:softEdge rad="88900"/>
          </a:effectLst>
        </p:spPr>
      </p:pic>
      <p:pic>
        <p:nvPicPr>
          <p:cNvPr id="10" name="Picture 6"/>
          <p:cNvPicPr>
            <a:picLocks noChangeAspect="1" noChangeArrowheads="1"/>
          </p:cNvPicPr>
          <p:nvPr/>
        </p:nvPicPr>
        <p:blipFill>
          <a:blip r:embed="rId4" cstate="print"/>
          <a:srcRect/>
          <a:stretch>
            <a:fillRect/>
          </a:stretch>
        </p:blipFill>
        <p:spPr bwMode="auto">
          <a:xfrm>
            <a:off x="632448" y="2003622"/>
            <a:ext cx="2841711" cy="3466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7278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29200" y="3238499"/>
            <a:ext cx="2595033" cy="2595033"/>
          </a:xfrm>
          <a:prstGeom prst="rect">
            <a:avLst/>
          </a:prstGeom>
          <a:effectLst>
            <a:softEdge rad="88900"/>
          </a:effectLst>
        </p:spPr>
      </p:pic>
      <p:sp>
        <p:nvSpPr>
          <p:cNvPr id="3" name="Content Placeholder 2"/>
          <p:cNvSpPr>
            <a:spLocks noGrp="1"/>
          </p:cNvSpPr>
          <p:nvPr>
            <p:ph idx="1"/>
          </p:nvPr>
        </p:nvSpPr>
        <p:spPr>
          <a:xfrm>
            <a:off x="203200" y="431798"/>
            <a:ext cx="8703732" cy="5401734"/>
          </a:xfrm>
        </p:spPr>
        <p:txBody>
          <a:bodyPr>
            <a:normAutofit/>
          </a:bodyPr>
          <a:lstStyle/>
          <a:p>
            <a:r>
              <a:rPr lang="en-US" sz="3000" dirty="0"/>
              <a:t>Lice feed by injecting small amounts of saliva and taking tiny amounts of blood from the scalp every few hours. This saliva may create an itchy irritation. </a:t>
            </a:r>
          </a:p>
          <a:p>
            <a:endParaRPr lang="en-US" sz="1000" dirty="0"/>
          </a:p>
          <a:p>
            <a:r>
              <a:rPr lang="en-US" sz="3000" dirty="0"/>
              <a:t>With a first case of head lice, itching may not develop for 4 to 6 weeks, because it takes time to                                               develop a sensitivity to                                              louse saliva. </a:t>
            </a:r>
          </a:p>
          <a:p>
            <a:endParaRPr lang="en-US" sz="1000" dirty="0"/>
          </a:p>
          <a:p>
            <a:r>
              <a:rPr lang="en-US" sz="3000" dirty="0"/>
              <a:t>If not treated, life cycle                                              may repeat itself every                                                        3 weeks.                                                                                                              </a:t>
            </a:r>
          </a:p>
        </p:txBody>
      </p:sp>
      <p:pic>
        <p:nvPicPr>
          <p:cNvPr id="5" name="Picture 4"/>
          <p:cNvPicPr>
            <a:picLocks noChangeAspect="1"/>
          </p:cNvPicPr>
          <p:nvPr/>
        </p:nvPicPr>
        <p:blipFill>
          <a:blip r:embed="rId4"/>
          <a:stretch>
            <a:fillRect/>
          </a:stretch>
        </p:blipFill>
        <p:spPr>
          <a:xfrm>
            <a:off x="6805083" y="4542366"/>
            <a:ext cx="2146300" cy="2146300"/>
          </a:xfrm>
          <a:prstGeom prst="rect">
            <a:avLst/>
          </a:prstGeom>
          <a:effectLst>
            <a:softEdge rad="127000"/>
          </a:effectLst>
        </p:spPr>
      </p:pic>
    </p:spTree>
    <p:extLst>
      <p:ext uri="{BB962C8B-B14F-4D97-AF65-F5344CB8AC3E}">
        <p14:creationId xmlns:p14="http://schemas.microsoft.com/office/powerpoint/2010/main" val="11666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lstStyle/>
          <a:p>
            <a:r>
              <a:rPr lang="en-US" dirty="0"/>
              <a:t>Transmission (Spread) of Head Lice</a:t>
            </a:r>
          </a:p>
        </p:txBody>
      </p:sp>
      <p:sp>
        <p:nvSpPr>
          <p:cNvPr id="3" name="Content Placeholder 2"/>
          <p:cNvSpPr>
            <a:spLocks noGrp="1"/>
          </p:cNvSpPr>
          <p:nvPr>
            <p:ph idx="1"/>
          </p:nvPr>
        </p:nvSpPr>
        <p:spPr>
          <a:xfrm>
            <a:off x="203200" y="1175809"/>
            <a:ext cx="5604933" cy="5186361"/>
          </a:xfrm>
        </p:spPr>
        <p:txBody>
          <a:bodyPr>
            <a:normAutofit fontScale="92500" lnSpcReduction="10000"/>
          </a:bodyPr>
          <a:lstStyle/>
          <a:p>
            <a:r>
              <a:rPr lang="en-US" dirty="0"/>
              <a:t>Head-to-head contact with an infested person and sleepovers are the BIG transfer risks.</a:t>
            </a:r>
          </a:p>
          <a:p>
            <a:endParaRPr lang="en-US" sz="1000" dirty="0"/>
          </a:p>
          <a:p>
            <a:r>
              <a:rPr lang="en-US" dirty="0"/>
              <a:t>Only </a:t>
            </a:r>
            <a:r>
              <a:rPr lang="en-US" b="1" u="sng" dirty="0"/>
              <a:t>LIVING LICE </a:t>
            </a:r>
            <a:r>
              <a:rPr lang="en-US" dirty="0"/>
              <a:t>can transfer from one person to another.</a:t>
            </a:r>
          </a:p>
          <a:p>
            <a:endParaRPr lang="en-US" sz="1000" dirty="0"/>
          </a:p>
          <a:p>
            <a:r>
              <a:rPr lang="en-US" dirty="0"/>
              <a:t>The transmission from hats, combs, pillows, etc. is possible, but unlikely.</a:t>
            </a:r>
          </a:p>
          <a:p>
            <a:endParaRPr lang="en-US" sz="1000" dirty="0"/>
          </a:p>
          <a:p>
            <a:r>
              <a:rPr lang="en-US" dirty="0"/>
              <a:t>Nits cannot be passed onto someone else.</a:t>
            </a:r>
          </a:p>
          <a:p>
            <a:pPr marL="0" indent="0">
              <a:buNone/>
            </a:pPr>
            <a:endParaRPr lang="en-US" dirty="0"/>
          </a:p>
        </p:txBody>
      </p:sp>
      <p:pic>
        <p:nvPicPr>
          <p:cNvPr id="8" name="Picture 7" descr="sesamestreet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5486">
            <a:off x="4843738" y="5229215"/>
            <a:ext cx="2199718" cy="1617829"/>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111323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2801">
            <a:off x="6411168" y="1312125"/>
            <a:ext cx="2068129" cy="165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6587067" y="2975889"/>
            <a:ext cx="2421467" cy="2589107"/>
          </a:xfrm>
          <a:prstGeom prst="rect">
            <a:avLst/>
          </a:prstGeom>
          <a:effectLst>
            <a:softEdge rad="152400"/>
          </a:effectLst>
        </p:spPr>
      </p:pic>
    </p:spTree>
    <p:extLst>
      <p:ext uri="{BB962C8B-B14F-4D97-AF65-F5344CB8AC3E}">
        <p14:creationId xmlns:p14="http://schemas.microsoft.com/office/powerpoint/2010/main" val="267200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36133"/>
            <a:ext cx="8229600" cy="4953001"/>
          </a:xfrm>
        </p:spPr>
        <p:txBody>
          <a:bodyPr>
            <a:normAutofit lnSpcReduction="10000"/>
          </a:bodyPr>
          <a:lstStyle/>
          <a:p>
            <a:r>
              <a:rPr lang="en-US" dirty="0"/>
              <a:t>Periodic inspections for early detection            of adult lice are far easier than dealing with advanced infestations. </a:t>
            </a:r>
          </a:p>
          <a:p>
            <a:endParaRPr lang="en-US" sz="1000" dirty="0"/>
          </a:p>
          <a:p>
            <a:r>
              <a:rPr lang="en-US" dirty="0"/>
              <a:t>During the early fall months (August to November) children should be inspected weekly by parents.</a:t>
            </a:r>
          </a:p>
          <a:p>
            <a:endParaRPr lang="en-US" sz="1100" dirty="0"/>
          </a:p>
          <a:p>
            <a:r>
              <a:rPr lang="en-CA" i="1" dirty="0"/>
              <a:t>Prevention (home screening) is the                       best way to reduce the spread of                                   lice infestation.</a:t>
            </a:r>
            <a:r>
              <a:rPr lang="en-CA" dirty="0"/>
              <a:t> </a:t>
            </a:r>
            <a:endParaRPr lang="en-US" dirty="0"/>
          </a:p>
        </p:txBody>
      </p:sp>
      <p:sp>
        <p:nvSpPr>
          <p:cNvPr id="4" name="Title 1"/>
          <p:cNvSpPr txBox="1">
            <a:spLocks/>
          </p:cNvSpPr>
          <p:nvPr/>
        </p:nvSpPr>
        <p:spPr>
          <a:xfrm>
            <a:off x="609600" y="-33867"/>
            <a:ext cx="5842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t>Checking for Head Lice</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570133" y="3991081"/>
            <a:ext cx="2370667" cy="2477454"/>
          </a:xfrm>
          <a:prstGeom prst="rect">
            <a:avLst/>
          </a:prstGeom>
          <a:noFill/>
          <a:ln>
            <a:noFill/>
          </a:ln>
          <a:effectLst>
            <a:softEdge rad="63500"/>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85080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467" y="152400"/>
            <a:ext cx="8873066" cy="5012267"/>
          </a:xfrm>
        </p:spPr>
        <p:txBody>
          <a:bodyPr>
            <a:normAutofit/>
          </a:bodyPr>
          <a:lstStyle/>
          <a:p>
            <a:pPr marL="274320" indent="-274320" fontAlgn="auto">
              <a:spcAft>
                <a:spcPts val="0"/>
              </a:spcAft>
              <a:buFont typeface="Wingdings 2"/>
              <a:buChar char=""/>
              <a:defRPr/>
            </a:pPr>
            <a:r>
              <a:rPr lang="en-US" sz="3000" dirty="0"/>
              <a:t>To confirm a case of head lice, you need to find </a:t>
            </a:r>
            <a:r>
              <a:rPr lang="en-US" sz="3000" u="sng" dirty="0"/>
              <a:t>live head lice</a:t>
            </a:r>
            <a:r>
              <a:rPr lang="en-US" sz="3000" dirty="0"/>
              <a:t>.</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Head lice move fast and are hard to see. They are usually found very close to the scalp, at the bottom of the neck and behind the ears.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To look for nits, part hair in small sections, moving from one side of the head to the other. Check carefully, looking close to the scalp. </a:t>
            </a:r>
          </a:p>
          <a:p>
            <a:endParaRPr lang="en-US" dirty="0"/>
          </a:p>
        </p:txBody>
      </p:sp>
      <p:pic>
        <p:nvPicPr>
          <p:cNvPr id="6" name="Picture 5" descr="lice3x-topper-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0150"/>
            <a:ext cx="3775075" cy="1847850"/>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4-10-08-head-lice-ch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4608511"/>
            <a:ext cx="2560638" cy="2243138"/>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713" y="4614862"/>
            <a:ext cx="2808287" cy="2236787"/>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91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33" y="321732"/>
            <a:ext cx="8822265" cy="4064000"/>
          </a:xfrm>
        </p:spPr>
        <p:txBody>
          <a:bodyPr>
            <a:normAutofit fontScale="47500" lnSpcReduction="20000"/>
          </a:bodyPr>
          <a:lstStyle/>
          <a:p>
            <a:r>
              <a:rPr lang="en-US" sz="5900" dirty="0"/>
              <a:t>Look for nits near the scalp. </a:t>
            </a:r>
            <a:r>
              <a:rPr lang="en-US" sz="5900" b="1" dirty="0"/>
              <a:t>Eggs more than </a:t>
            </a:r>
            <a:r>
              <a:rPr lang="en-US" sz="5900" b="1" dirty="0">
                <a:cs typeface="Arial"/>
              </a:rPr>
              <a:t>½ </a:t>
            </a:r>
            <a:r>
              <a:rPr lang="en-US" sz="5900" b="1" dirty="0"/>
              <a:t>inch away from the scalp </a:t>
            </a:r>
            <a:r>
              <a:rPr lang="en-US" sz="5900" dirty="0"/>
              <a:t>are nearly always hatched or dead and </a:t>
            </a:r>
            <a:r>
              <a:rPr lang="en-US" sz="5900" b="1" dirty="0"/>
              <a:t>do not, </a:t>
            </a:r>
            <a:r>
              <a:rPr lang="en-US" sz="5900" dirty="0"/>
              <a:t>by themselves, </a:t>
            </a:r>
            <a:r>
              <a:rPr lang="en-US" sz="5900" b="1" dirty="0"/>
              <a:t>indicate an active infestation or a need for treatment. </a:t>
            </a:r>
          </a:p>
          <a:p>
            <a:pPr lvl="0">
              <a:lnSpc>
                <a:spcPct val="120000"/>
              </a:lnSpc>
              <a:spcBef>
                <a:spcPts val="480"/>
              </a:spcBef>
              <a:spcAft>
                <a:spcPts val="600"/>
              </a:spcAft>
            </a:pPr>
            <a:endParaRPr lang="en-US" sz="2100" dirty="0"/>
          </a:p>
          <a:p>
            <a:pPr lvl="0">
              <a:lnSpc>
                <a:spcPct val="120000"/>
              </a:lnSpc>
              <a:spcBef>
                <a:spcPts val="0"/>
              </a:spcBef>
              <a:spcAft>
                <a:spcPts val="600"/>
              </a:spcAft>
            </a:pPr>
            <a:r>
              <a:rPr lang="en-US" sz="5900" dirty="0"/>
              <a:t>If adults or lots of nits (more than 5 nits occurring in the area of a dime) are found, this is a call to action. </a:t>
            </a:r>
          </a:p>
          <a:p>
            <a:pPr lvl="0">
              <a:lnSpc>
                <a:spcPct val="120000"/>
              </a:lnSpc>
              <a:spcBef>
                <a:spcPts val="0"/>
              </a:spcBef>
              <a:spcAft>
                <a:spcPts val="600"/>
              </a:spcAft>
            </a:pPr>
            <a:endParaRPr lang="en-US" sz="2100" dirty="0"/>
          </a:p>
          <a:p>
            <a:pPr lvl="0">
              <a:lnSpc>
                <a:spcPct val="120000"/>
              </a:lnSpc>
              <a:spcBef>
                <a:spcPts val="0"/>
              </a:spcBef>
              <a:spcAft>
                <a:spcPts val="600"/>
              </a:spcAft>
            </a:pPr>
            <a:r>
              <a:rPr lang="en-US" sz="5900" dirty="0"/>
              <a:t>Also check </a:t>
            </a:r>
            <a:r>
              <a:rPr lang="en-US" sz="5900" u="sng" dirty="0"/>
              <a:t>everyone</a:t>
            </a:r>
            <a:r>
              <a:rPr lang="en-US" sz="5900" dirty="0"/>
              <a:t> in the household, including adults.</a:t>
            </a:r>
            <a:endParaRPr lang="en-US" dirty="0"/>
          </a:p>
        </p:txBody>
      </p:sp>
      <p:pic>
        <p:nvPicPr>
          <p:cNvPr id="6" name="Picture 5" descr="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985" y="4453465"/>
            <a:ext cx="2728631" cy="2201334"/>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icephot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399" y="4385732"/>
            <a:ext cx="3322767" cy="2201333"/>
          </a:xfrm>
          <a:prstGeom prst="rect">
            <a:avLst/>
          </a:prstGeom>
          <a:effectLst>
            <a:softEdge rad="114300"/>
          </a:effectLst>
        </p:spPr>
      </p:pic>
    </p:spTree>
    <p:extLst>
      <p:ext uri="{BB962C8B-B14F-4D97-AF65-F5344CB8AC3E}">
        <p14:creationId xmlns:p14="http://schemas.microsoft.com/office/powerpoint/2010/main" val="310280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8" y="557741"/>
            <a:ext cx="5300132" cy="5538260"/>
          </a:xfrm>
        </p:spPr>
        <p:txBody>
          <a:bodyPr>
            <a:normAutofit/>
          </a:bodyPr>
          <a:lstStyle/>
          <a:p>
            <a:pPr>
              <a:lnSpc>
                <a:spcPct val="90000"/>
              </a:lnSpc>
            </a:pPr>
            <a:endParaRPr lang="en-CA" sz="1000" dirty="0"/>
          </a:p>
          <a:p>
            <a:pPr>
              <a:lnSpc>
                <a:spcPct val="90000"/>
              </a:lnSpc>
            </a:pPr>
            <a:r>
              <a:rPr lang="en-CA" dirty="0"/>
              <a:t>Confidentiality! </a:t>
            </a:r>
          </a:p>
          <a:p>
            <a:pPr>
              <a:lnSpc>
                <a:spcPct val="90000"/>
              </a:lnSpc>
            </a:pPr>
            <a:endParaRPr lang="en-CA" dirty="0"/>
          </a:p>
          <a:p>
            <a:pPr>
              <a:lnSpc>
                <a:spcPct val="90000"/>
              </a:lnSpc>
            </a:pPr>
            <a:r>
              <a:rPr lang="en-CA" dirty="0"/>
              <a:t>Ensure sensitivity surrounding the child</a:t>
            </a:r>
            <a:r>
              <a:rPr lang="en-US" dirty="0"/>
              <a:t>’</a:t>
            </a:r>
            <a:r>
              <a:rPr lang="en-CA" altLang="ja-JP" dirty="0"/>
              <a:t>s feelings. Anyone can get lice and no one is immune (children or adults). Lack of cleanliness does not cause head lice (stigma). </a:t>
            </a:r>
          </a:p>
          <a:p>
            <a:endParaRPr lang="en-US" dirty="0"/>
          </a:p>
        </p:txBody>
      </p:sp>
      <p:pic>
        <p:nvPicPr>
          <p:cNvPr id="6" name="Picture 5" descr="lic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34" y="1685007"/>
            <a:ext cx="2607734" cy="3411927"/>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87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274637"/>
            <a:ext cx="8889999" cy="1130829"/>
          </a:xfrm>
        </p:spPr>
        <p:txBody>
          <a:bodyPr>
            <a:normAutofit/>
          </a:bodyPr>
          <a:lstStyle/>
          <a:p>
            <a:r>
              <a:rPr lang="en-US" dirty="0"/>
              <a:t>Found lice? </a:t>
            </a:r>
            <a:endParaRPr lang="en-US" sz="3600" dirty="0"/>
          </a:p>
        </p:txBody>
      </p:sp>
      <p:pic>
        <p:nvPicPr>
          <p:cNvPr id="5" name="Picture 6"/>
          <p:cNvPicPr>
            <a:picLocks noChangeAspect="1" noChangeArrowheads="1"/>
          </p:cNvPicPr>
          <p:nvPr/>
        </p:nvPicPr>
        <p:blipFill>
          <a:blip r:embed="rId3" cstate="print"/>
          <a:srcRect/>
          <a:stretch>
            <a:fillRect/>
          </a:stretch>
        </p:blipFill>
        <p:spPr bwMode="auto">
          <a:xfrm>
            <a:off x="5627782" y="1405466"/>
            <a:ext cx="2669551" cy="3256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descr="Figure B - Lice on nail"/>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92665" y="1605077"/>
            <a:ext cx="4566244" cy="3056522"/>
          </a:xfrm>
          <a:noFill/>
          <a:effectLst>
            <a:softEdge rad="63500"/>
          </a:effectLst>
        </p:spPr>
      </p:pic>
      <p:sp>
        <p:nvSpPr>
          <p:cNvPr id="7" name="Rectangle 6"/>
          <p:cNvSpPr/>
          <p:nvPr/>
        </p:nvSpPr>
        <p:spPr>
          <a:xfrm>
            <a:off x="118533" y="4961467"/>
            <a:ext cx="9025466" cy="1077218"/>
          </a:xfrm>
          <a:prstGeom prst="rect">
            <a:avLst/>
          </a:prstGeom>
        </p:spPr>
        <p:txBody>
          <a:bodyPr wrap="square">
            <a:spAutoFit/>
          </a:bodyPr>
          <a:lstStyle/>
          <a:p>
            <a:pPr algn="ctr"/>
            <a:r>
              <a:rPr lang="en-US" sz="3200" dirty="0"/>
              <a:t>Treatment is recommended only for individuals found with </a:t>
            </a:r>
            <a:r>
              <a:rPr lang="en-US" sz="3200" b="1" u="sng" dirty="0">
                <a:solidFill>
                  <a:srgbClr val="0000FF"/>
                </a:solidFill>
              </a:rPr>
              <a:t>live lice</a:t>
            </a:r>
          </a:p>
        </p:txBody>
      </p:sp>
    </p:spTree>
    <p:extLst>
      <p:ext uri="{BB962C8B-B14F-4D97-AF65-F5344CB8AC3E}">
        <p14:creationId xmlns:p14="http://schemas.microsoft.com/office/powerpoint/2010/main" val="141397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9" y="977901"/>
            <a:ext cx="8365066" cy="897466"/>
          </a:xfrm>
        </p:spPr>
        <p:txBody>
          <a:bodyPr>
            <a:normAutofit fontScale="90000"/>
          </a:bodyPr>
          <a:lstStyle/>
          <a:p>
            <a:pPr algn="l"/>
            <a:r>
              <a:rPr lang="en-US" dirty="0"/>
              <a:t/>
            </a:r>
            <a:br>
              <a:rPr lang="en-US" dirty="0"/>
            </a:br>
            <a:r>
              <a:rPr lang="en-US" dirty="0"/>
              <a:t>Pediculicides </a:t>
            </a:r>
            <a:br>
              <a:rPr lang="en-US" dirty="0"/>
            </a:br>
            <a:endParaRPr lang="en-US" dirty="0"/>
          </a:p>
        </p:txBody>
      </p:sp>
      <p:sp>
        <p:nvSpPr>
          <p:cNvPr id="3" name="Content Placeholder 2"/>
          <p:cNvSpPr>
            <a:spLocks noGrp="1"/>
          </p:cNvSpPr>
          <p:nvPr>
            <p:ph idx="1"/>
          </p:nvPr>
        </p:nvSpPr>
        <p:spPr>
          <a:xfrm>
            <a:off x="575735" y="1875367"/>
            <a:ext cx="5774265" cy="4754564"/>
          </a:xfrm>
        </p:spPr>
        <p:txBody>
          <a:bodyPr>
            <a:normAutofit fontScale="92500" lnSpcReduction="10000"/>
          </a:bodyPr>
          <a:lstStyle/>
          <a:p>
            <a:r>
              <a:rPr lang="en-US" dirty="0"/>
              <a:t>Chemical treatments</a:t>
            </a:r>
          </a:p>
          <a:p>
            <a:endParaRPr lang="en-US" sz="1100" dirty="0"/>
          </a:p>
          <a:p>
            <a:r>
              <a:rPr lang="en-US" dirty="0"/>
              <a:t>Natural products</a:t>
            </a:r>
          </a:p>
          <a:p>
            <a:pPr marL="857250" lvl="1" indent="-457200"/>
            <a:r>
              <a:rPr lang="en-CA" dirty="0"/>
              <a:t>mayonnaise, petroleum jelly, vinegar, olive oil, tea tree oil, or aromatherapy</a:t>
            </a:r>
          </a:p>
          <a:p>
            <a:pPr marL="857250" lvl="1" indent="-457200"/>
            <a:endParaRPr lang="en-US" sz="1100" dirty="0"/>
          </a:p>
          <a:p>
            <a:r>
              <a:rPr lang="en-US" dirty="0"/>
              <a:t>Alcohol</a:t>
            </a:r>
          </a:p>
          <a:p>
            <a:pPr lvl="1"/>
            <a:r>
              <a:rPr lang="en-US" dirty="0"/>
              <a:t> benzyl alcohol</a:t>
            </a:r>
          </a:p>
          <a:p>
            <a:pPr lvl="1"/>
            <a:endParaRPr lang="en-US" sz="1100" dirty="0"/>
          </a:p>
          <a:p>
            <a:r>
              <a:rPr lang="en-US" u="sng" dirty="0"/>
              <a:t>Never</a:t>
            </a:r>
            <a:r>
              <a:rPr lang="en-US" dirty="0"/>
              <a:t> use gasoline or spray insecticides to treat lice.</a:t>
            </a:r>
            <a:endParaRPr lang="en-CA" dirty="0"/>
          </a:p>
        </p:txBody>
      </p:sp>
      <p:pic>
        <p:nvPicPr>
          <p:cNvPr id="5" name="Picture 4"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2239434"/>
            <a:ext cx="2095500" cy="3873500"/>
          </a:xfrm>
          <a:prstGeom prst="rect">
            <a:avLst/>
          </a:prstGeom>
          <a:effectLst>
            <a:softEdge rad="139700"/>
          </a:effectLst>
        </p:spPr>
      </p:pic>
      <p:sp>
        <p:nvSpPr>
          <p:cNvPr id="6" name="Title 1"/>
          <p:cNvSpPr txBox="1">
            <a:spLocks/>
          </p:cNvSpPr>
          <p:nvPr/>
        </p:nvSpPr>
        <p:spPr>
          <a:xfrm>
            <a:off x="457200" y="2063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Treatment of Head Lice</a:t>
            </a:r>
            <a:endParaRPr lang="en-US" dirty="0"/>
          </a:p>
        </p:txBody>
      </p:sp>
    </p:spTree>
    <p:extLst>
      <p:ext uri="{BB962C8B-B14F-4D97-AF65-F5344CB8AC3E}">
        <p14:creationId xmlns:p14="http://schemas.microsoft.com/office/powerpoint/2010/main" val="295874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54000" y="304800"/>
            <a:ext cx="8432800" cy="5821364"/>
          </a:xfrm>
        </p:spPr>
        <p:txBody>
          <a:bodyPr>
            <a:normAutofit/>
          </a:bodyPr>
          <a:lstStyle/>
          <a:p>
            <a:pPr marL="0" indent="0">
              <a:buNone/>
            </a:pPr>
            <a:r>
              <a:rPr lang="en-US" sz="3600" b="1" dirty="0"/>
              <a:t>Lice shampoos (Pediculicides)</a:t>
            </a:r>
          </a:p>
          <a:p>
            <a:pPr lvl="1"/>
            <a:endParaRPr lang="en-US" sz="1800" b="1" dirty="0"/>
          </a:p>
          <a:p>
            <a:pPr lvl="1"/>
            <a:r>
              <a:rPr lang="en-US" dirty="0"/>
              <a:t>Contain insecticides (</a:t>
            </a:r>
            <a:r>
              <a:rPr lang="en-US" dirty="0" err="1"/>
              <a:t>Pyrethrins</a:t>
            </a:r>
            <a:r>
              <a:rPr lang="en-US" dirty="0"/>
              <a:t>, Permethrin, Lindane, Malathion, </a:t>
            </a:r>
            <a:r>
              <a:rPr lang="en-US" dirty="0" err="1"/>
              <a:t>etc</a:t>
            </a:r>
            <a:r>
              <a:rPr lang="en-US" dirty="0"/>
              <a:t>)</a:t>
            </a:r>
          </a:p>
          <a:p>
            <a:pPr lvl="1"/>
            <a:r>
              <a:rPr lang="en-US" dirty="0"/>
              <a:t>Be cautious when applying treatments</a:t>
            </a:r>
          </a:p>
          <a:p>
            <a:pPr lvl="1"/>
            <a:r>
              <a:rPr lang="en-US" dirty="0"/>
              <a:t>Never apply treatments to children in the bath or shower</a:t>
            </a:r>
          </a:p>
          <a:p>
            <a:pPr lvl="1"/>
            <a:r>
              <a:rPr lang="en-US" dirty="0"/>
              <a:t>Always read and follow label directions completely and carefully</a:t>
            </a:r>
          </a:p>
          <a:p>
            <a:pPr marL="457200" lvl="1" indent="0">
              <a:buNone/>
            </a:pPr>
            <a:endParaRPr lang="en-US" dirty="0"/>
          </a:p>
        </p:txBody>
      </p:sp>
      <p:pic>
        <p:nvPicPr>
          <p:cNvPr id="6" name="Picture 5"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1751">
            <a:off x="5614507" y="4312640"/>
            <a:ext cx="3150239" cy="2017947"/>
          </a:xfrm>
          <a:prstGeom prst="rect">
            <a:avLst/>
          </a:prstGeom>
        </p:spPr>
      </p:pic>
    </p:spTree>
    <p:extLst>
      <p:ext uri="{BB962C8B-B14F-4D97-AF65-F5344CB8AC3E}">
        <p14:creationId xmlns:p14="http://schemas.microsoft.com/office/powerpoint/2010/main" val="163138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35466" y="1219200"/>
            <a:ext cx="8415867" cy="4983163"/>
          </a:xfrm>
        </p:spPr>
        <p:txBody>
          <a:bodyPr>
            <a:normAutofit/>
          </a:bodyPr>
          <a:lstStyle/>
          <a:p>
            <a:r>
              <a:rPr lang="en-US" sz="3200" dirty="0"/>
              <a:t>Blood feeding </a:t>
            </a:r>
            <a:r>
              <a:rPr lang="en-US" sz="3200" dirty="0" err="1"/>
              <a:t>ectoparasites</a:t>
            </a:r>
            <a:r>
              <a:rPr lang="en-US" sz="3200" dirty="0"/>
              <a:t>                                      associated with the scalp.</a:t>
            </a:r>
          </a:p>
          <a:p>
            <a:r>
              <a:rPr lang="en-US" sz="3200" dirty="0"/>
              <a:t>More commonly found in school age students (3-11 years old) and girls.</a:t>
            </a:r>
          </a:p>
          <a:p>
            <a:r>
              <a:rPr lang="en-US" sz="3200" b="1" dirty="0"/>
              <a:t>Transfer can occur </a:t>
            </a:r>
            <a:br>
              <a:rPr lang="en-US" sz="3200" b="1" dirty="0"/>
            </a:br>
            <a:r>
              <a:rPr lang="en-US" sz="3200" b="1" dirty="0"/>
              <a:t>due to </a:t>
            </a:r>
          </a:p>
          <a:p>
            <a:pPr lvl="1" indent="-506413">
              <a:buClr>
                <a:schemeClr val="accent2"/>
              </a:buClr>
              <a:buFont typeface="Wingdings" panose="05000000000000000000" pitchFamily="2" charset="2"/>
              <a:buChar char="Ø"/>
            </a:pPr>
            <a:r>
              <a:rPr lang="en-US" sz="3200" b="1" dirty="0"/>
              <a:t>Physical head-to-</a:t>
            </a:r>
            <a:br>
              <a:rPr lang="en-US" sz="3200" b="1" dirty="0"/>
            </a:br>
            <a:r>
              <a:rPr lang="en-US" sz="3200" b="1" dirty="0"/>
              <a:t>head contact.</a:t>
            </a:r>
          </a:p>
          <a:p>
            <a:pPr lvl="1" indent="-506413">
              <a:buClr>
                <a:schemeClr val="accent2"/>
              </a:buClr>
              <a:buFont typeface="Wingdings" panose="05000000000000000000" pitchFamily="2" charset="2"/>
              <a:buChar char="Ø"/>
            </a:pPr>
            <a:r>
              <a:rPr lang="en-US" sz="3200" b="1" dirty="0"/>
              <a:t>Slumber parties!</a:t>
            </a:r>
          </a:p>
        </p:txBody>
      </p:sp>
      <p:sp>
        <p:nvSpPr>
          <p:cNvPr id="5" name="Title 1"/>
          <p:cNvSpPr>
            <a:spLocks noGrp="1"/>
          </p:cNvSpPr>
          <p:nvPr>
            <p:ph type="title"/>
          </p:nvPr>
        </p:nvSpPr>
        <p:spPr>
          <a:xfrm>
            <a:off x="270933" y="0"/>
            <a:ext cx="4567767" cy="1143000"/>
          </a:xfrm>
        </p:spPr>
        <p:txBody>
          <a:bodyPr>
            <a:normAutofit/>
          </a:bodyPr>
          <a:lstStyle/>
          <a:p>
            <a:pPr algn="l"/>
            <a:r>
              <a:rPr lang="en-US" dirty="0"/>
              <a:t>Head Lice</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72000" y="3355395"/>
            <a:ext cx="4314825" cy="2893006"/>
          </a:xfrm>
          <a:prstGeom prst="rect">
            <a:avLst/>
          </a:prstGeom>
        </p:spPr>
      </p:pic>
      <p:pic>
        <p:nvPicPr>
          <p:cNvPr id="7" name="Picture 6"/>
          <p:cNvPicPr>
            <a:picLocks noChangeAspect="1"/>
          </p:cNvPicPr>
          <p:nvPr/>
        </p:nvPicPr>
        <p:blipFill rotWithShape="1">
          <a:blip r:embed="rId5"/>
          <a:srcRect t="24585" b="10123"/>
          <a:stretch/>
        </p:blipFill>
        <p:spPr>
          <a:xfrm>
            <a:off x="5354108" y="96210"/>
            <a:ext cx="3789892" cy="1656390"/>
          </a:xfrm>
          <a:prstGeom prst="rect">
            <a:avLst/>
          </a:prstGeom>
        </p:spPr>
      </p:pic>
    </p:spTree>
    <p:extLst>
      <p:ext uri="{BB962C8B-B14F-4D97-AF65-F5344CB8AC3E}">
        <p14:creationId xmlns:p14="http://schemas.microsoft.com/office/powerpoint/2010/main" val="2227033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54000" y="304800"/>
            <a:ext cx="8432800" cy="5821364"/>
          </a:xfrm>
        </p:spPr>
        <p:txBody>
          <a:bodyPr>
            <a:normAutofit/>
          </a:bodyPr>
          <a:lstStyle/>
          <a:p>
            <a:pPr marL="0" indent="0">
              <a:buNone/>
            </a:pPr>
            <a:r>
              <a:rPr lang="en-US" sz="3600" b="1" dirty="0"/>
              <a:t>Lice shampoos</a:t>
            </a:r>
          </a:p>
          <a:p>
            <a:pPr lvl="1"/>
            <a:endParaRPr lang="en-US" sz="1800" dirty="0"/>
          </a:p>
          <a:p>
            <a:pPr lvl="1"/>
            <a:r>
              <a:rPr lang="en-US" dirty="0"/>
              <a:t>Susceptible lice should die within 10 to 30 min after treatment</a:t>
            </a:r>
          </a:p>
          <a:p>
            <a:pPr lvl="1"/>
            <a:r>
              <a:rPr lang="en-US" dirty="0"/>
              <a:t>A second treatment may be required in 10 to 14 days</a:t>
            </a:r>
          </a:p>
          <a:p>
            <a:pPr lvl="1"/>
            <a:r>
              <a:rPr lang="en-US" dirty="0"/>
              <a:t>Resistance may be occurring</a:t>
            </a:r>
          </a:p>
          <a:p>
            <a:pPr lvl="1"/>
            <a:r>
              <a:rPr lang="en-US" dirty="0"/>
              <a:t>Switch to a different kind of product that does not contain the same active ingredient</a:t>
            </a:r>
          </a:p>
          <a:p>
            <a:pPr marL="457200" lvl="1" indent="0">
              <a:buNone/>
            </a:pPr>
            <a:endParaRPr lang="en-US" dirty="0"/>
          </a:p>
        </p:txBody>
      </p:sp>
      <p:pic>
        <p:nvPicPr>
          <p:cNvPr id="6" name="Picture 5"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1751">
            <a:off x="5807630" y="4495021"/>
            <a:ext cx="3150239" cy="2017947"/>
          </a:xfrm>
          <a:prstGeom prst="rect">
            <a:avLst/>
          </a:prstGeom>
        </p:spPr>
      </p:pic>
    </p:spTree>
    <p:extLst>
      <p:ext uri="{BB962C8B-B14F-4D97-AF65-F5344CB8AC3E}">
        <p14:creationId xmlns:p14="http://schemas.microsoft.com/office/powerpoint/2010/main" val="4257107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C6E14F4-08F1-AD47-B719-07A5FC1773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3315"/>
            <a:ext cx="9144000" cy="5164685"/>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7" name="Title 1">
            <a:extLst>
              <a:ext uri="{FF2B5EF4-FFF2-40B4-BE49-F238E27FC236}">
                <a16:creationId xmlns:a16="http://schemas.microsoft.com/office/drawing/2014/main" xmlns="" id="{F7F78B66-6178-8E41-B1BE-02FFC7DE4A81}"/>
              </a:ext>
            </a:extLst>
          </p:cNvPr>
          <p:cNvSpPr>
            <a:spLocks noGrp="1"/>
          </p:cNvSpPr>
          <p:nvPr>
            <p:ph type="title"/>
          </p:nvPr>
        </p:nvSpPr>
        <p:spPr>
          <a:xfrm>
            <a:off x="284812" y="274638"/>
            <a:ext cx="6166787" cy="1143000"/>
          </a:xfrm>
        </p:spPr>
        <p:txBody>
          <a:bodyPr>
            <a:normAutofit fontScale="90000"/>
          </a:bodyPr>
          <a:lstStyle/>
          <a:p>
            <a:r>
              <a:rPr lang="en-US" dirty="0"/>
              <a:t>Head lice are resistant to OTC pediculicides</a:t>
            </a:r>
          </a:p>
        </p:txBody>
      </p:sp>
      <p:pic>
        <p:nvPicPr>
          <p:cNvPr id="8" name="Picture 7">
            <a:extLst>
              <a:ext uri="{FF2B5EF4-FFF2-40B4-BE49-F238E27FC236}">
                <a16:creationId xmlns:a16="http://schemas.microsoft.com/office/drawing/2014/main" xmlns="" id="{993AA739-978D-8146-8696-72F60E5F7B09}"/>
              </a:ext>
            </a:extLst>
          </p:cNvPr>
          <p:cNvPicPr>
            <a:picLocks noChangeAspect="1"/>
          </p:cNvPicPr>
          <p:nvPr/>
        </p:nvPicPr>
        <p:blipFill>
          <a:blip r:embed="rId3"/>
          <a:stretch>
            <a:fillRect/>
          </a:stretch>
        </p:blipFill>
        <p:spPr>
          <a:xfrm>
            <a:off x="6671086" y="0"/>
            <a:ext cx="2472914" cy="2033971"/>
          </a:xfrm>
          <a:prstGeom prst="rect">
            <a:avLst/>
          </a:prstGeom>
        </p:spPr>
      </p:pic>
    </p:spTree>
    <p:extLst>
      <p:ext uri="{BB962C8B-B14F-4D97-AF65-F5344CB8AC3E}">
        <p14:creationId xmlns:p14="http://schemas.microsoft.com/office/powerpoint/2010/main" val="3552406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In Arizona, head lice are highly resistant to OTC pediculicides </a:t>
            </a:r>
          </a:p>
        </p:txBody>
      </p:sp>
      <p:pic>
        <p:nvPicPr>
          <p:cNvPr id="4" name="Picture 3"/>
          <p:cNvPicPr>
            <a:picLocks noChangeAspect="1"/>
          </p:cNvPicPr>
          <p:nvPr/>
        </p:nvPicPr>
        <p:blipFill>
          <a:blip r:embed="rId3"/>
          <a:stretch>
            <a:fillRect/>
          </a:stretch>
        </p:blipFill>
        <p:spPr>
          <a:xfrm>
            <a:off x="266700" y="1676400"/>
            <a:ext cx="4035638" cy="4035638"/>
          </a:xfrm>
          <a:prstGeom prst="rect">
            <a:avLst/>
          </a:prstGeom>
        </p:spPr>
      </p:pic>
      <p:pic>
        <p:nvPicPr>
          <p:cNvPr id="5" name="Picture 4"/>
          <p:cNvPicPr>
            <a:picLocks noChangeAspect="1"/>
          </p:cNvPicPr>
          <p:nvPr/>
        </p:nvPicPr>
        <p:blipFill>
          <a:blip r:embed="rId4"/>
          <a:stretch>
            <a:fillRect/>
          </a:stretch>
        </p:blipFill>
        <p:spPr>
          <a:xfrm>
            <a:off x="4052670" y="1959758"/>
            <a:ext cx="4862729" cy="4862729"/>
          </a:xfrm>
          <a:prstGeom prst="rect">
            <a:avLst/>
          </a:prstGeom>
        </p:spPr>
      </p:pic>
      <p:sp>
        <p:nvSpPr>
          <p:cNvPr id="6" name="Rectangle 5"/>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spTree>
    <p:extLst>
      <p:ext uri="{BB962C8B-B14F-4D97-AF65-F5344CB8AC3E}">
        <p14:creationId xmlns:p14="http://schemas.microsoft.com/office/powerpoint/2010/main" val="1252809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lucy:Desktop:Screen Shot 2015-09-18 at 11.42.47 AM.png">
            <a:extLst>
              <a:ext uri="{FF2B5EF4-FFF2-40B4-BE49-F238E27FC236}">
                <a16:creationId xmlns:a16="http://schemas.microsoft.com/office/drawing/2014/main" xmlns="" id="{3BF3FC2F-20AC-9749-9725-065D1B8F54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139255"/>
            <a:ext cx="9173260" cy="4017362"/>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5" name="Rectangle 4">
            <a:extLst>
              <a:ext uri="{FF2B5EF4-FFF2-40B4-BE49-F238E27FC236}">
                <a16:creationId xmlns:a16="http://schemas.microsoft.com/office/drawing/2014/main" xmlns="" id="{27F4A7E4-AF5B-6245-A5A8-AE5E0C74AC56}"/>
              </a:ext>
            </a:extLst>
          </p:cNvPr>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spTree>
    <p:extLst>
      <p:ext uri="{BB962C8B-B14F-4D97-AF65-F5344CB8AC3E}">
        <p14:creationId xmlns:p14="http://schemas.microsoft.com/office/powerpoint/2010/main" val="128467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29" y="158673"/>
            <a:ext cx="6881068" cy="6231467"/>
          </a:xfrm>
        </p:spPr>
        <p:txBody>
          <a:bodyPr>
            <a:normAutofit/>
          </a:bodyPr>
          <a:lstStyle/>
          <a:p>
            <a:pPr marL="0" indent="0">
              <a:buNone/>
            </a:pPr>
            <a:r>
              <a:rPr lang="en-US" sz="3600" b="1" dirty="0"/>
              <a:t>Prescription lice treatment options</a:t>
            </a:r>
          </a:p>
          <a:p>
            <a:pPr marL="508000" lvl="1" indent="-388938"/>
            <a:endParaRPr lang="en-US" sz="1800" dirty="0"/>
          </a:p>
          <a:p>
            <a:pPr marL="508000" lvl="1" indent="-388938"/>
            <a:r>
              <a:rPr lang="en-US" dirty="0"/>
              <a:t>Resistant lice may need prescription treatment.</a:t>
            </a:r>
          </a:p>
          <a:p>
            <a:pPr marL="508000" lvl="1" indent="-388938"/>
            <a:r>
              <a:rPr lang="en-US" b="1" dirty="0"/>
              <a:t>Benzyl alcohol </a:t>
            </a:r>
            <a:r>
              <a:rPr lang="en-US" dirty="0"/>
              <a:t>(</a:t>
            </a:r>
            <a:r>
              <a:rPr lang="en-US" dirty="0" err="1"/>
              <a:t>Ulesfia</a:t>
            </a:r>
            <a:r>
              <a:rPr lang="en-US" dirty="0"/>
              <a:t>, 5% solution):        non-neurotoxic, highly effective lotion.</a:t>
            </a:r>
          </a:p>
          <a:p>
            <a:pPr marL="508000" lvl="1" indent="-388938"/>
            <a:r>
              <a:rPr lang="en-US" dirty="0"/>
              <a:t>Kills the live lice.</a:t>
            </a:r>
          </a:p>
          <a:p>
            <a:pPr marL="508000" lvl="1" indent="-388938"/>
            <a:r>
              <a:rPr lang="en-US" dirty="0"/>
              <a:t>Not </a:t>
            </a:r>
            <a:r>
              <a:rPr lang="en-US" dirty="0" err="1"/>
              <a:t>ovicidal</a:t>
            </a:r>
            <a:r>
              <a:rPr lang="en-US" dirty="0"/>
              <a:t> (doesn’t kill eggs).</a:t>
            </a:r>
          </a:p>
          <a:p>
            <a:pPr marL="508000" lvl="1" indent="-388938"/>
            <a:r>
              <a:rPr lang="en-US" dirty="0"/>
              <a:t>2 treatments are necessary.</a:t>
            </a:r>
          </a:p>
          <a:p>
            <a:pPr marL="508000" lvl="1" indent="-388938"/>
            <a:r>
              <a:rPr lang="en-US" dirty="0"/>
              <a:t>Consult your doctors before                   using it.</a:t>
            </a:r>
          </a:p>
          <a:p>
            <a:pPr marL="508000" lvl="1" indent="-388938"/>
            <a:r>
              <a:rPr lang="en-US" dirty="0"/>
              <a:t>No resistance reported.</a:t>
            </a:r>
          </a:p>
          <a:p>
            <a:pPr marL="914400" lvl="1" indent="-514350"/>
            <a:endParaRPr lang="en-US" dirty="0"/>
          </a:p>
        </p:txBody>
      </p:sp>
      <p:sp>
        <p:nvSpPr>
          <p:cNvPr id="5" name="TextBox 4"/>
          <p:cNvSpPr txBox="1"/>
          <p:nvPr/>
        </p:nvSpPr>
        <p:spPr>
          <a:xfrm>
            <a:off x="5435600" y="6299200"/>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6874934" y="1010759"/>
            <a:ext cx="1964267" cy="2416048"/>
          </a:xfrm>
          <a:prstGeom prst="rect">
            <a:avLst/>
          </a:prstGeom>
        </p:spPr>
      </p:pic>
      <p:pic>
        <p:nvPicPr>
          <p:cNvPr id="4" name="Picture 3"/>
          <p:cNvPicPr>
            <a:picLocks noChangeAspect="1"/>
          </p:cNvPicPr>
          <p:nvPr/>
        </p:nvPicPr>
        <p:blipFill>
          <a:blip r:embed="rId4"/>
          <a:stretch>
            <a:fillRect/>
          </a:stretch>
        </p:blipFill>
        <p:spPr>
          <a:xfrm>
            <a:off x="5998962" y="3630007"/>
            <a:ext cx="2755573" cy="2872393"/>
          </a:xfrm>
          <a:prstGeom prst="rect">
            <a:avLst/>
          </a:prstGeom>
          <a:effectLst>
            <a:softEdge rad="101600"/>
          </a:effectLst>
        </p:spPr>
      </p:pic>
      <p:sp>
        <p:nvSpPr>
          <p:cNvPr id="8" name="Rectangle 7"/>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spTree>
    <p:extLst>
      <p:ext uri="{BB962C8B-B14F-4D97-AF65-F5344CB8AC3E}">
        <p14:creationId xmlns:p14="http://schemas.microsoft.com/office/powerpoint/2010/main" val="319186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999" y="355600"/>
            <a:ext cx="6299201" cy="6112933"/>
          </a:xfrm>
        </p:spPr>
        <p:txBody>
          <a:bodyPr>
            <a:normAutofit lnSpcReduction="10000"/>
          </a:bodyPr>
          <a:lstStyle/>
          <a:p>
            <a:pPr marL="508000" lvl="1" indent="-388938"/>
            <a:r>
              <a:rPr lang="en-US" b="1" dirty="0" err="1"/>
              <a:t>Natroba</a:t>
            </a:r>
            <a:r>
              <a:rPr lang="en-US" b="1" dirty="0"/>
              <a:t> Topical Suspension</a:t>
            </a:r>
            <a:r>
              <a:rPr lang="en-US" dirty="0"/>
              <a:t> (</a:t>
            </a:r>
            <a:r>
              <a:rPr lang="en-US" dirty="0" err="1"/>
              <a:t>spinosad</a:t>
            </a:r>
            <a:r>
              <a:rPr lang="en-US" dirty="0"/>
              <a:t> 0.9% + benzyl alcohol)</a:t>
            </a:r>
          </a:p>
          <a:p>
            <a:pPr marL="863600" lvl="2" indent="-355600"/>
            <a:r>
              <a:rPr lang="en-US" sz="2800" dirty="0"/>
              <a:t>Does not require nit combing.</a:t>
            </a:r>
          </a:p>
          <a:p>
            <a:pPr marL="863600" lvl="2" indent="-355600"/>
            <a:r>
              <a:rPr lang="en-US" sz="2800" dirty="0"/>
              <a:t>Not use on newborns and infants younger than 6 months.</a:t>
            </a:r>
          </a:p>
          <a:p>
            <a:pPr marL="508000" lvl="1" indent="-388938"/>
            <a:r>
              <a:rPr lang="en-US" b="1" dirty="0" err="1"/>
              <a:t>Sklice</a:t>
            </a:r>
            <a:r>
              <a:rPr lang="en-US" b="1" dirty="0"/>
              <a:t> Lotion </a:t>
            </a:r>
            <a:r>
              <a:rPr lang="en-US" dirty="0"/>
              <a:t>(</a:t>
            </a:r>
            <a:r>
              <a:rPr lang="en-US" dirty="0" err="1"/>
              <a:t>ivermectin</a:t>
            </a:r>
            <a:r>
              <a:rPr lang="en-US" dirty="0"/>
              <a:t> 0.5%)</a:t>
            </a:r>
          </a:p>
          <a:p>
            <a:pPr marL="914400" lvl="2" indent="-406400"/>
            <a:r>
              <a:rPr lang="en-US" sz="2800" dirty="0"/>
              <a:t>On hair and scalp only.</a:t>
            </a:r>
          </a:p>
          <a:p>
            <a:pPr marL="914400" lvl="2" indent="-406400"/>
            <a:r>
              <a:rPr lang="en-US" sz="2800" dirty="0"/>
              <a:t>FDA approved as a 10-min head lice treatment for people older than 6 months.</a:t>
            </a:r>
          </a:p>
          <a:p>
            <a:pPr marL="914400" lvl="2" indent="-406400"/>
            <a:r>
              <a:rPr lang="en-US" sz="2800" dirty="0"/>
              <a:t>Adult supervision is required.</a:t>
            </a:r>
          </a:p>
          <a:p>
            <a:pPr marL="914400" lvl="2" indent="-406400"/>
            <a:r>
              <a:rPr lang="en-US" sz="2800" dirty="0"/>
              <a:t>Avoid contact with eyes.</a:t>
            </a:r>
          </a:p>
          <a:p>
            <a:pPr marL="508000" lvl="1" indent="-388938"/>
            <a:r>
              <a:rPr lang="en-US" dirty="0"/>
              <a:t>2 treatments are commonly needed.</a:t>
            </a:r>
          </a:p>
          <a:p>
            <a:endParaRPr lang="en-US" dirty="0"/>
          </a:p>
        </p:txBody>
      </p:sp>
      <p:pic>
        <p:nvPicPr>
          <p:cNvPr id="4" name="Picture 3"/>
          <p:cNvPicPr>
            <a:picLocks noChangeAspect="1"/>
          </p:cNvPicPr>
          <p:nvPr/>
        </p:nvPicPr>
        <p:blipFill>
          <a:blip r:embed="rId3"/>
          <a:stretch>
            <a:fillRect/>
          </a:stretch>
        </p:blipFill>
        <p:spPr>
          <a:xfrm>
            <a:off x="6553200" y="203200"/>
            <a:ext cx="2292195" cy="2819400"/>
          </a:xfrm>
          <a:prstGeom prst="rect">
            <a:avLst/>
          </a:prstGeom>
        </p:spPr>
      </p:pic>
      <p:pic>
        <p:nvPicPr>
          <p:cNvPr id="5" name="Picture 4"/>
          <p:cNvPicPr>
            <a:picLocks noChangeAspect="1"/>
          </p:cNvPicPr>
          <p:nvPr/>
        </p:nvPicPr>
        <p:blipFill>
          <a:blip r:embed="rId4"/>
          <a:stretch>
            <a:fillRect/>
          </a:stretch>
        </p:blipFill>
        <p:spPr>
          <a:xfrm>
            <a:off x="6993466" y="3166182"/>
            <a:ext cx="1489033" cy="3691818"/>
          </a:xfrm>
          <a:prstGeom prst="rect">
            <a:avLst/>
          </a:prstGeom>
        </p:spPr>
      </p:pic>
      <p:sp>
        <p:nvSpPr>
          <p:cNvPr id="6" name="Rectangle 5"/>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spTree>
    <p:extLst>
      <p:ext uri="{BB962C8B-B14F-4D97-AF65-F5344CB8AC3E}">
        <p14:creationId xmlns:p14="http://schemas.microsoft.com/office/powerpoint/2010/main" val="3496095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8000FBC4-2ED8-9741-BFEE-201328C2783D}"/>
              </a:ext>
            </a:extLst>
          </p:cNvPr>
          <p:cNvGraphicFramePr>
            <a:graphicFrameLocks noGrp="1"/>
          </p:cNvGraphicFramePr>
          <p:nvPr>
            <p:extLst>
              <p:ext uri="{D42A27DB-BD31-4B8C-83A1-F6EECF244321}">
                <p14:modId xmlns:p14="http://schemas.microsoft.com/office/powerpoint/2010/main" val="3459390751"/>
              </p:ext>
            </p:extLst>
          </p:nvPr>
        </p:nvGraphicFramePr>
        <p:xfrm>
          <a:off x="116535" y="1484026"/>
          <a:ext cx="8922534" cy="2767058"/>
        </p:xfrm>
        <a:graphic>
          <a:graphicData uri="http://schemas.openxmlformats.org/drawingml/2006/table">
            <a:tbl>
              <a:tblPr firstRow="1" firstCol="1" bandRow="1">
                <a:tableStyleId>{5C22544A-7EE6-4342-B048-85BDC9FD1C3A}</a:tableStyleId>
              </a:tblPr>
              <a:tblGrid>
                <a:gridCol w="2671636">
                  <a:extLst>
                    <a:ext uri="{9D8B030D-6E8A-4147-A177-3AD203B41FA5}">
                      <a16:colId xmlns:a16="http://schemas.microsoft.com/office/drawing/2014/main" xmlns="" val="989662564"/>
                    </a:ext>
                  </a:extLst>
                </a:gridCol>
                <a:gridCol w="3117954">
                  <a:extLst>
                    <a:ext uri="{9D8B030D-6E8A-4147-A177-3AD203B41FA5}">
                      <a16:colId xmlns:a16="http://schemas.microsoft.com/office/drawing/2014/main" xmlns="" val="1587048089"/>
                    </a:ext>
                  </a:extLst>
                </a:gridCol>
                <a:gridCol w="3132944">
                  <a:extLst>
                    <a:ext uri="{9D8B030D-6E8A-4147-A177-3AD203B41FA5}">
                      <a16:colId xmlns:a16="http://schemas.microsoft.com/office/drawing/2014/main" xmlns="" val="1210856552"/>
                    </a:ext>
                  </a:extLst>
                </a:gridCol>
              </a:tblGrid>
              <a:tr h="509666">
                <a:tc>
                  <a:txBody>
                    <a:bodyPr/>
                    <a:lstStyle/>
                    <a:p>
                      <a:pPr marL="0" marR="0" algn="ctr">
                        <a:spcBef>
                          <a:spcPts val="0"/>
                        </a:spcBef>
                        <a:spcAft>
                          <a:spcPts val="0"/>
                        </a:spcAft>
                      </a:pPr>
                      <a:r>
                        <a:rPr lang="en-US" sz="2400" dirty="0">
                          <a:effectLst/>
                        </a:rPr>
                        <a:t>Active ingredient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lgn="ctr">
                        <a:spcBef>
                          <a:spcPts val="0"/>
                        </a:spcBef>
                        <a:spcAft>
                          <a:spcPts val="0"/>
                        </a:spcAft>
                      </a:pPr>
                      <a:r>
                        <a:rPr lang="en-US" sz="2400">
                          <a:effectLst/>
                        </a:rPr>
                        <a:t>Mode of action</a:t>
                      </a:r>
                      <a:endParaRPr lang="en-US" sz="24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lgn="ctr">
                        <a:spcBef>
                          <a:spcPts val="0"/>
                        </a:spcBef>
                        <a:spcAft>
                          <a:spcPts val="0"/>
                        </a:spcAft>
                      </a:pPr>
                      <a:r>
                        <a:rPr lang="en-US" sz="2400" dirty="0">
                          <a:effectLst/>
                        </a:rPr>
                        <a:t>Product example</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2115601271"/>
                  </a:ext>
                </a:extLst>
              </a:tr>
              <a:tr h="320913">
                <a:tc rowSpan="2">
                  <a:txBody>
                    <a:bodyPr/>
                    <a:lstStyle/>
                    <a:p>
                      <a:pPr marL="0" marR="0">
                        <a:spcBef>
                          <a:spcPts val="0"/>
                        </a:spcBef>
                        <a:spcAft>
                          <a:spcPts val="0"/>
                        </a:spcAft>
                      </a:pPr>
                      <a:r>
                        <a:rPr lang="en-US" sz="2100" dirty="0">
                          <a:effectLst/>
                        </a:rPr>
                        <a:t> Ivermectin</a:t>
                      </a:r>
                      <a:endParaRPr lang="en-US" sz="1900" dirty="0">
                        <a:effectLst/>
                        <a:latin typeface="Calibri" panose="020F0502020204030204" pitchFamily="34" charset="0"/>
                        <a:ea typeface="SimSun" panose="02010600030101010101" pitchFamily="2" charset="-122"/>
                        <a:cs typeface="Times New Roman" panose="02020603050405020304" pitchFamily="18" charset="0"/>
                      </a:endParaRPr>
                    </a:p>
                  </a:txBody>
                  <a:tcPr marL="83517" marR="83517" marT="41758" marB="41758"/>
                </a:tc>
                <a:tc rowSpan="2">
                  <a:txBody>
                    <a:bodyPr/>
                    <a:lstStyle/>
                    <a:p>
                      <a:pPr marL="0" marR="0">
                        <a:spcBef>
                          <a:spcPts val="0"/>
                        </a:spcBef>
                        <a:spcAft>
                          <a:spcPts val="0"/>
                        </a:spcAft>
                      </a:pPr>
                      <a:r>
                        <a:rPr lang="en-US" sz="2100">
                          <a:effectLst/>
                        </a:rPr>
                        <a:t>Disrupts nervous system</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83517" marR="83517" marT="41758" marB="41758"/>
                </a:tc>
                <a:tc>
                  <a:txBody>
                    <a:bodyPr/>
                    <a:lstStyle/>
                    <a:p>
                      <a:pPr marL="0" marR="0">
                        <a:spcBef>
                          <a:spcPts val="0"/>
                        </a:spcBef>
                        <a:spcAft>
                          <a:spcPts val="0"/>
                        </a:spcAft>
                      </a:pPr>
                      <a:r>
                        <a:rPr lang="en-US" sz="2100">
                          <a:effectLst/>
                        </a:rPr>
                        <a:t>Stromectol and generics </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1025618794"/>
                  </a:ext>
                </a:extLst>
              </a:tr>
              <a:tr h="320913">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2100">
                          <a:effectLst/>
                        </a:rPr>
                        <a:t>Sklice </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2632378701"/>
                  </a:ext>
                </a:extLst>
              </a:tr>
              <a:tr h="320913">
                <a:tc>
                  <a:txBody>
                    <a:bodyPr/>
                    <a:lstStyle/>
                    <a:p>
                      <a:pPr marL="0" marR="0">
                        <a:spcBef>
                          <a:spcPts val="0"/>
                        </a:spcBef>
                        <a:spcAft>
                          <a:spcPts val="0"/>
                        </a:spcAft>
                      </a:pPr>
                      <a:r>
                        <a:rPr lang="en-US" sz="2100" dirty="0" err="1">
                          <a:effectLst/>
                        </a:rPr>
                        <a:t>Spinosad</a:t>
                      </a:r>
                      <a:r>
                        <a:rPr lang="en-US" sz="2100" dirty="0">
                          <a:effectLst/>
                        </a:rPr>
                        <a:t>*</a:t>
                      </a:r>
                      <a:endParaRPr lang="en-US" sz="1900" dirty="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Disrupts nervous system</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Natroba™</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4143762740"/>
                  </a:ext>
                </a:extLst>
              </a:tr>
              <a:tr h="331914">
                <a:tc>
                  <a:txBody>
                    <a:bodyPr/>
                    <a:lstStyle/>
                    <a:p>
                      <a:pPr marL="0" marR="0">
                        <a:spcBef>
                          <a:spcPts val="0"/>
                        </a:spcBef>
                        <a:spcAft>
                          <a:spcPts val="0"/>
                        </a:spcAft>
                      </a:pPr>
                      <a:r>
                        <a:rPr lang="en-US" sz="2100" dirty="0">
                          <a:effectLst/>
                        </a:rPr>
                        <a:t>Benzyl alcohol*</a:t>
                      </a:r>
                      <a:endParaRPr lang="en-US" sz="1900" dirty="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Suffocates lice</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Ulesfia</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842875804"/>
                  </a:ext>
                </a:extLst>
              </a:tr>
              <a:tr h="320913">
                <a:tc>
                  <a:txBody>
                    <a:bodyPr/>
                    <a:lstStyle/>
                    <a:p>
                      <a:pPr marL="0" marR="0">
                        <a:spcBef>
                          <a:spcPts val="0"/>
                        </a:spcBef>
                        <a:spcAft>
                          <a:spcPts val="0"/>
                        </a:spcAft>
                      </a:pPr>
                      <a:r>
                        <a:rPr lang="en-US" sz="2100">
                          <a:effectLst/>
                        </a:rPr>
                        <a:t>Pyrethroid-based</a:t>
                      </a:r>
                      <a:r>
                        <a:rPr lang="en-US" sz="2100" baseline="30000">
                          <a:effectLst/>
                        </a:rPr>
                        <a:t>1,2</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Disrupts nervous system</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Elimite, Permethrin, etc.</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843235881"/>
                  </a:ext>
                </a:extLst>
              </a:tr>
              <a:tr h="320913">
                <a:tc>
                  <a:txBody>
                    <a:bodyPr/>
                    <a:lstStyle/>
                    <a:p>
                      <a:pPr marL="0" marR="0">
                        <a:spcBef>
                          <a:spcPts val="0"/>
                        </a:spcBef>
                        <a:spcAft>
                          <a:spcPts val="0"/>
                        </a:spcAft>
                      </a:pPr>
                      <a:r>
                        <a:rPr lang="en-US" sz="2100">
                          <a:effectLst/>
                        </a:rPr>
                        <a:t>Malathion</a:t>
                      </a:r>
                      <a:r>
                        <a:rPr lang="en-US" sz="2100" baseline="30000">
                          <a:effectLst/>
                        </a:rPr>
                        <a:t>2</a:t>
                      </a:r>
                      <a:r>
                        <a:rPr lang="en-US" sz="2100">
                          <a:effectLst/>
                        </a:rPr>
                        <a:t> </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Disrupts nervous system</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Ovide and generics</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218011988"/>
                  </a:ext>
                </a:extLst>
              </a:tr>
              <a:tr h="320913">
                <a:tc>
                  <a:txBody>
                    <a:bodyPr/>
                    <a:lstStyle/>
                    <a:p>
                      <a:pPr marL="0" marR="0">
                        <a:spcBef>
                          <a:spcPts val="0"/>
                        </a:spcBef>
                        <a:spcAft>
                          <a:spcPts val="0"/>
                        </a:spcAft>
                      </a:pPr>
                      <a:r>
                        <a:rPr lang="en-US" sz="2100">
                          <a:effectLst/>
                        </a:rPr>
                        <a:t>Lindane</a:t>
                      </a:r>
                      <a:r>
                        <a:rPr lang="en-US" sz="2100" baseline="30000">
                          <a:effectLst/>
                        </a:rPr>
                        <a:t>2</a:t>
                      </a:r>
                      <a:r>
                        <a:rPr lang="en-US" sz="2100">
                          <a:effectLst/>
                        </a:rPr>
                        <a:t> </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a:effectLst/>
                        </a:rPr>
                        <a:t>Disrupts nervous system</a:t>
                      </a:r>
                      <a:endParaRPr lang="en-US" sz="190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tc>
                  <a:txBody>
                    <a:bodyPr/>
                    <a:lstStyle/>
                    <a:p>
                      <a:pPr marL="0" marR="0">
                        <a:spcBef>
                          <a:spcPts val="0"/>
                        </a:spcBef>
                        <a:spcAft>
                          <a:spcPts val="0"/>
                        </a:spcAft>
                      </a:pPr>
                      <a:r>
                        <a:rPr lang="en-US" sz="2100" dirty="0" err="1">
                          <a:effectLst/>
                        </a:rPr>
                        <a:t>Kwell</a:t>
                      </a:r>
                      <a:endParaRPr lang="en-US" sz="1900" dirty="0">
                        <a:effectLst/>
                        <a:latin typeface="Calibri" panose="020F0502020204030204" pitchFamily="34" charset="0"/>
                        <a:ea typeface="SimSun" panose="02010600030101010101" pitchFamily="2" charset="-122"/>
                        <a:cs typeface="Times New Roman" panose="02020603050405020304" pitchFamily="18" charset="0"/>
                      </a:endParaRPr>
                    </a:p>
                  </a:txBody>
                  <a:tcPr marL="120343" marR="120343" marT="0" marB="0"/>
                </a:tc>
                <a:extLst>
                  <a:ext uri="{0D108BD9-81ED-4DB2-BD59-A6C34878D82A}">
                    <a16:rowId xmlns:a16="http://schemas.microsoft.com/office/drawing/2014/main" xmlns="" val="323988718"/>
                  </a:ext>
                </a:extLst>
              </a:tr>
            </a:tbl>
          </a:graphicData>
        </a:graphic>
      </p:graphicFrame>
      <p:sp>
        <p:nvSpPr>
          <p:cNvPr id="6" name="Rectangle 5">
            <a:extLst>
              <a:ext uri="{FF2B5EF4-FFF2-40B4-BE49-F238E27FC236}">
                <a16:creationId xmlns:a16="http://schemas.microsoft.com/office/drawing/2014/main" xmlns="" id="{1DCF06E9-5410-9045-B7C3-CC07138A20C0}"/>
              </a:ext>
            </a:extLst>
          </p:cNvPr>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sp>
        <p:nvSpPr>
          <p:cNvPr id="7" name="TextBox 6">
            <a:extLst>
              <a:ext uri="{FF2B5EF4-FFF2-40B4-BE49-F238E27FC236}">
                <a16:creationId xmlns:a16="http://schemas.microsoft.com/office/drawing/2014/main" xmlns="" id="{FD532876-EB03-E14D-9486-F6BAC65F8C07}"/>
              </a:ext>
            </a:extLst>
          </p:cNvPr>
          <p:cNvSpPr txBox="1"/>
          <p:nvPr/>
        </p:nvSpPr>
        <p:spPr>
          <a:xfrm>
            <a:off x="644577" y="329783"/>
            <a:ext cx="7854846" cy="646331"/>
          </a:xfrm>
          <a:prstGeom prst="rect">
            <a:avLst/>
          </a:prstGeom>
          <a:noFill/>
        </p:spPr>
        <p:txBody>
          <a:bodyPr wrap="square" rtlCol="0">
            <a:spAutoFit/>
          </a:bodyPr>
          <a:lstStyle/>
          <a:p>
            <a:pPr algn="ctr"/>
            <a:r>
              <a:rPr lang="en-US" sz="3600" dirty="0"/>
              <a:t>Prescription treatments for head lice</a:t>
            </a:r>
          </a:p>
        </p:txBody>
      </p:sp>
    </p:spTree>
    <p:extLst>
      <p:ext uri="{BB962C8B-B14F-4D97-AF65-F5344CB8AC3E}">
        <p14:creationId xmlns:p14="http://schemas.microsoft.com/office/powerpoint/2010/main" val="179312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
            <a:ext cx="8229600" cy="3471333"/>
          </a:xfrm>
        </p:spPr>
        <p:txBody>
          <a:bodyPr>
            <a:normAutofit/>
          </a:bodyPr>
          <a:lstStyle/>
          <a:p>
            <a:pPr marL="0" indent="0">
              <a:buNone/>
            </a:pPr>
            <a:r>
              <a:rPr lang="en-US" sz="3600" b="1" dirty="0"/>
              <a:t>Alternative treatments</a:t>
            </a:r>
          </a:p>
          <a:p>
            <a:pPr marL="914400" lvl="1" indent="-514350"/>
            <a:r>
              <a:rPr lang="en-US" dirty="0"/>
              <a:t>Soap shampoos containing coconut or olive oils.</a:t>
            </a:r>
          </a:p>
          <a:p>
            <a:pPr marL="914400" lvl="1" indent="-514350"/>
            <a:r>
              <a:rPr lang="en-US" dirty="0"/>
              <a:t>Begin with four shampoo applications, each about 3 days apart.</a:t>
            </a:r>
          </a:p>
          <a:p>
            <a:pPr marL="914400" lvl="1" indent="-514350"/>
            <a:r>
              <a:rPr lang="en-US" dirty="0"/>
              <a:t>Kills newly-hatched nymphs.</a:t>
            </a:r>
          </a:p>
          <a:p>
            <a:pPr marL="914400" lvl="1" indent="-514350"/>
            <a:r>
              <a:rPr lang="en-US" dirty="0"/>
              <a:t>Kill lice mechanically: Hair drying and brushing.</a:t>
            </a:r>
          </a:p>
          <a:p>
            <a:pPr marL="0" indent="0">
              <a:buNone/>
            </a:pPr>
            <a:endParaRPr lang="en-US" dirty="0"/>
          </a:p>
          <a:p>
            <a:pPr lvl="3"/>
            <a:endParaRPr lang="en-US" dirty="0"/>
          </a:p>
          <a:p>
            <a:endParaRPr lang="en-US" dirty="0"/>
          </a:p>
        </p:txBody>
      </p:sp>
      <p:pic>
        <p:nvPicPr>
          <p:cNvPr id="5" name="Picture 4"/>
          <p:cNvPicPr>
            <a:picLocks noChangeAspect="1"/>
          </p:cNvPicPr>
          <p:nvPr/>
        </p:nvPicPr>
        <p:blipFill>
          <a:blip r:embed="rId3"/>
          <a:stretch>
            <a:fillRect/>
          </a:stretch>
        </p:blipFill>
        <p:spPr>
          <a:xfrm>
            <a:off x="5571067" y="3843867"/>
            <a:ext cx="3454400" cy="2349500"/>
          </a:xfrm>
          <a:prstGeom prst="rect">
            <a:avLst/>
          </a:prstGeom>
          <a:effectLst>
            <a:softEdge rad="381000"/>
          </a:effectLst>
        </p:spPr>
      </p:pic>
      <p:sp>
        <p:nvSpPr>
          <p:cNvPr id="6" name="TextBox 5"/>
          <p:cNvSpPr txBox="1"/>
          <p:nvPr/>
        </p:nvSpPr>
        <p:spPr>
          <a:xfrm>
            <a:off x="253999" y="3432400"/>
            <a:ext cx="8585201" cy="3354765"/>
          </a:xfrm>
          <a:prstGeom prst="rect">
            <a:avLst/>
          </a:prstGeom>
          <a:noFill/>
        </p:spPr>
        <p:txBody>
          <a:bodyPr wrap="square" rtlCol="0">
            <a:spAutoFit/>
          </a:bodyPr>
          <a:lstStyle/>
          <a:p>
            <a:r>
              <a:rPr lang="en-CA" sz="2800" dirty="0"/>
              <a:t>Home remedies such as mayonnaise, petroleum jelly, olive oil, tea tree oil, vinegar, or aromatherapy have been shown to make it hard for lice to breath.                                 No evidence suggests it effectively                                          kills all nits or lice. </a:t>
            </a:r>
          </a:p>
          <a:p>
            <a:endParaRPr lang="en-CA" sz="800" dirty="0"/>
          </a:p>
          <a:p>
            <a:r>
              <a:rPr lang="en-CA" sz="2800" b="1" dirty="0"/>
              <a:t>Standard hair conditioner is as effective.</a:t>
            </a:r>
          </a:p>
          <a:p>
            <a:endParaRPr lang="en-US" dirty="0"/>
          </a:p>
          <a:p>
            <a:endParaRPr lang="en-US" dirty="0"/>
          </a:p>
        </p:txBody>
      </p:sp>
    </p:spTree>
    <p:extLst>
      <p:ext uri="{BB962C8B-B14F-4D97-AF65-F5344CB8AC3E}">
        <p14:creationId xmlns:p14="http://schemas.microsoft.com/office/powerpoint/2010/main" val="2979957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46EA596A-051E-2F40-A2AD-12964F5D2984}"/>
              </a:ext>
            </a:extLst>
          </p:cNvPr>
          <p:cNvGraphicFramePr>
            <a:graphicFrameLocks noGrp="1"/>
          </p:cNvGraphicFramePr>
          <p:nvPr>
            <p:extLst>
              <p:ext uri="{D42A27DB-BD31-4B8C-83A1-F6EECF244321}">
                <p14:modId xmlns:p14="http://schemas.microsoft.com/office/powerpoint/2010/main" val="1267531697"/>
              </p:ext>
            </p:extLst>
          </p:nvPr>
        </p:nvGraphicFramePr>
        <p:xfrm>
          <a:off x="82446" y="884419"/>
          <a:ext cx="8926644" cy="4964957"/>
        </p:xfrm>
        <a:graphic>
          <a:graphicData uri="http://schemas.openxmlformats.org/drawingml/2006/table">
            <a:tbl>
              <a:tblPr firstRow="1" firstCol="1" bandRow="1">
                <a:tableStyleId>{5C22544A-7EE6-4342-B048-85BDC9FD1C3A}</a:tableStyleId>
              </a:tblPr>
              <a:tblGrid>
                <a:gridCol w="2241651">
                  <a:extLst>
                    <a:ext uri="{9D8B030D-6E8A-4147-A177-3AD203B41FA5}">
                      <a16:colId xmlns:a16="http://schemas.microsoft.com/office/drawing/2014/main" xmlns="" val="3921165705"/>
                    </a:ext>
                  </a:extLst>
                </a:gridCol>
                <a:gridCol w="3146904">
                  <a:extLst>
                    <a:ext uri="{9D8B030D-6E8A-4147-A177-3AD203B41FA5}">
                      <a16:colId xmlns:a16="http://schemas.microsoft.com/office/drawing/2014/main" xmlns="" val="2767352759"/>
                    </a:ext>
                  </a:extLst>
                </a:gridCol>
                <a:gridCol w="3538089">
                  <a:extLst>
                    <a:ext uri="{9D8B030D-6E8A-4147-A177-3AD203B41FA5}">
                      <a16:colId xmlns:a16="http://schemas.microsoft.com/office/drawing/2014/main" xmlns="" val="204920248"/>
                    </a:ext>
                  </a:extLst>
                </a:gridCol>
              </a:tblGrid>
              <a:tr h="830883">
                <a:tc>
                  <a:txBody>
                    <a:bodyPr/>
                    <a:lstStyle/>
                    <a:p>
                      <a:pPr marL="0" marR="0" algn="ctr">
                        <a:spcBef>
                          <a:spcPts val="0"/>
                        </a:spcBef>
                        <a:spcAft>
                          <a:spcPts val="0"/>
                        </a:spcAft>
                      </a:pPr>
                      <a:r>
                        <a:rPr lang="en-US" sz="1900" dirty="0">
                          <a:effectLst/>
                        </a:rPr>
                        <a:t>Active ingredient or strategy </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lgn="ctr">
                        <a:spcBef>
                          <a:spcPts val="0"/>
                        </a:spcBef>
                        <a:spcAft>
                          <a:spcPts val="0"/>
                        </a:spcAft>
                      </a:pPr>
                      <a:r>
                        <a:rPr lang="en-US" sz="1900" dirty="0">
                          <a:effectLst/>
                        </a:rPr>
                        <a:t>Mode of action</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lgn="ctr">
                        <a:spcBef>
                          <a:spcPts val="0"/>
                        </a:spcBef>
                        <a:spcAft>
                          <a:spcPts val="0"/>
                        </a:spcAft>
                      </a:pPr>
                      <a:r>
                        <a:rPr lang="en-US" sz="1900" dirty="0">
                          <a:effectLst/>
                        </a:rPr>
                        <a:t>Product example</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extLst>
                  <a:ext uri="{0D108BD9-81ED-4DB2-BD59-A6C34878D82A}">
                    <a16:rowId xmlns:a16="http://schemas.microsoft.com/office/drawing/2014/main" xmlns="" val="3776402872"/>
                  </a:ext>
                </a:extLst>
              </a:tr>
              <a:tr h="1212062">
                <a:tc>
                  <a:txBody>
                    <a:bodyPr/>
                    <a:lstStyle/>
                    <a:p>
                      <a:pPr marL="0" marR="0">
                        <a:spcBef>
                          <a:spcPts val="0"/>
                        </a:spcBef>
                        <a:spcAft>
                          <a:spcPts val="0"/>
                        </a:spcAft>
                      </a:pPr>
                      <a:r>
                        <a:rPr lang="en-US" sz="1900" dirty="0" err="1">
                          <a:effectLst/>
                        </a:rPr>
                        <a:t>Dimethicone</a:t>
                      </a:r>
                      <a:r>
                        <a:rPr lang="en-US" sz="1900" dirty="0">
                          <a:effectLst/>
                        </a:rPr>
                        <a:t> (</a:t>
                      </a:r>
                      <a:r>
                        <a:rPr lang="en-US" sz="1900" dirty="0" err="1">
                          <a:effectLst/>
                        </a:rPr>
                        <a:t>dimeticone</a:t>
                      </a:r>
                      <a:r>
                        <a:rPr lang="en-US" sz="1900" dirty="0">
                          <a:effectLst/>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Disruption of water homeostasis and suffocation</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Dimethicone LiceMD gel,</a:t>
                      </a:r>
                      <a:endParaRPr lang="en-US" sz="1700">
                        <a:effectLst/>
                      </a:endParaRPr>
                    </a:p>
                    <a:p>
                      <a:pPr marL="0" marR="0">
                        <a:spcBef>
                          <a:spcPts val="0"/>
                        </a:spcBef>
                        <a:spcAft>
                          <a:spcPts val="0"/>
                        </a:spcAft>
                      </a:pPr>
                      <a:r>
                        <a:rPr lang="en-US" sz="1900">
                          <a:effectLst/>
                        </a:rPr>
                        <a:t>Rapunzel’s Lice neutralizer, Hedrin 4% Dimeticone Head Lice Lotion, KaPOW! Lice Attack Solution</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extLst>
                  <a:ext uri="{0D108BD9-81ED-4DB2-BD59-A6C34878D82A}">
                    <a16:rowId xmlns:a16="http://schemas.microsoft.com/office/drawing/2014/main" xmlns="" val="1251881765"/>
                  </a:ext>
                </a:extLst>
              </a:tr>
              <a:tr h="989173">
                <a:tc>
                  <a:txBody>
                    <a:bodyPr/>
                    <a:lstStyle/>
                    <a:p>
                      <a:pPr marL="0" marR="0">
                        <a:spcBef>
                          <a:spcPts val="0"/>
                        </a:spcBef>
                        <a:spcAft>
                          <a:spcPts val="0"/>
                        </a:spcAft>
                      </a:pPr>
                      <a:r>
                        <a:rPr lang="en-US" sz="1900" dirty="0">
                          <a:effectLst/>
                        </a:rPr>
                        <a:t>Natrum </a:t>
                      </a:r>
                      <a:r>
                        <a:rPr lang="en-US" sz="1900" dirty="0" err="1">
                          <a:effectLst/>
                        </a:rPr>
                        <a:t>Muriaticum</a:t>
                      </a:r>
                      <a:r>
                        <a:rPr lang="en-US" sz="1900" dirty="0">
                          <a:effectLst/>
                        </a:rPr>
                        <a:t> (sodium chloride) (in benzyl alcohol*)</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Dehydrates or suffocates lice</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Vamousse Lice Treatment, Licefreee!</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extLst>
                  <a:ext uri="{0D108BD9-81ED-4DB2-BD59-A6C34878D82A}">
                    <a16:rowId xmlns:a16="http://schemas.microsoft.com/office/drawing/2014/main" xmlns="" val="3089079596"/>
                  </a:ext>
                </a:extLst>
              </a:tr>
              <a:tr h="389745">
                <a:tc>
                  <a:txBody>
                    <a:bodyPr/>
                    <a:lstStyle/>
                    <a:p>
                      <a:pPr marL="0" marR="0">
                        <a:spcBef>
                          <a:spcPts val="0"/>
                        </a:spcBef>
                        <a:spcAft>
                          <a:spcPts val="0"/>
                        </a:spcAft>
                      </a:pPr>
                      <a:r>
                        <a:rPr lang="en-US" sz="1900">
                          <a:effectLst/>
                        </a:rPr>
                        <a:t>Pyrethroid-based</a:t>
                      </a:r>
                      <a:r>
                        <a:rPr lang="en-US" sz="1900" baseline="30000">
                          <a:effectLst/>
                        </a:rPr>
                        <a:t>1</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Disrupts nervous system</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Nix, Pronto, Rid, etc.</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extLst>
                  <a:ext uri="{0D108BD9-81ED-4DB2-BD59-A6C34878D82A}">
                    <a16:rowId xmlns:a16="http://schemas.microsoft.com/office/drawing/2014/main" xmlns="" val="510139146"/>
                  </a:ext>
                </a:extLst>
              </a:tr>
              <a:tr h="1004341">
                <a:tc>
                  <a:txBody>
                    <a:bodyPr/>
                    <a:lstStyle/>
                    <a:p>
                      <a:pPr marL="0" marR="0">
                        <a:spcBef>
                          <a:spcPts val="0"/>
                        </a:spcBef>
                        <a:spcAft>
                          <a:spcPts val="0"/>
                        </a:spcAft>
                      </a:pPr>
                      <a:r>
                        <a:rPr lang="en-US" sz="1900">
                          <a:effectLst/>
                        </a:rPr>
                        <a:t>Enzymes </a:t>
                      </a:r>
                      <a:endParaRPr lang="en-US" sz="1700">
                        <a:effectLst/>
                      </a:endParaRPr>
                    </a:p>
                    <a:p>
                      <a:pPr marL="0" marR="0">
                        <a:spcBef>
                          <a:spcPts val="0"/>
                        </a:spcBef>
                        <a:spcAft>
                          <a:spcPts val="0"/>
                        </a:spcAft>
                      </a:pPr>
                      <a:r>
                        <a:rPr lang="en-US" sz="1900">
                          <a:effectLst/>
                        </a:rPr>
                        <a:t>(vegetable extracts)</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Helps to dissolve or soften</a:t>
                      </a:r>
                      <a:endParaRPr lang="en-US" sz="1700">
                        <a:effectLst/>
                      </a:endParaRPr>
                    </a:p>
                    <a:p>
                      <a:pPr marL="0" marR="0">
                        <a:spcBef>
                          <a:spcPts val="0"/>
                        </a:spcBef>
                        <a:spcAft>
                          <a:spcPts val="0"/>
                        </a:spcAft>
                      </a:pPr>
                      <a:r>
                        <a:rPr lang="en-US" sz="1900">
                          <a:effectLst/>
                        </a:rPr>
                        <a:t>the glue that attaches the nit to the hair shaft</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a:effectLst/>
                        </a:rPr>
                        <a:t>LiceLogic, Lice B Gone, Safe Solutions Lice R Gone®</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extLst>
                  <a:ext uri="{0D108BD9-81ED-4DB2-BD59-A6C34878D82A}">
                    <a16:rowId xmlns:a16="http://schemas.microsoft.com/office/drawing/2014/main" xmlns="" val="1154139642"/>
                  </a:ext>
                </a:extLst>
              </a:tr>
              <a:tr h="303015">
                <a:tc>
                  <a:txBody>
                    <a:bodyPr/>
                    <a:lstStyle/>
                    <a:p>
                      <a:pPr marL="0" marR="0">
                        <a:spcBef>
                          <a:spcPts val="0"/>
                        </a:spcBef>
                        <a:spcAft>
                          <a:spcPts val="0"/>
                        </a:spcAft>
                      </a:pPr>
                      <a:r>
                        <a:rPr lang="en-US" sz="1900">
                          <a:effectLst/>
                        </a:rPr>
                        <a:t>Heat</a:t>
                      </a:r>
                      <a:endParaRPr lang="en-US" sz="170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dirty="0">
                          <a:effectLst/>
                        </a:rPr>
                        <a:t>Desiccates lice and nits</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tc>
                  <a:txBody>
                    <a:bodyPr/>
                    <a:lstStyle/>
                    <a:p>
                      <a:pPr marL="0" marR="0">
                        <a:spcBef>
                          <a:spcPts val="0"/>
                        </a:spcBef>
                        <a:spcAft>
                          <a:spcPts val="0"/>
                        </a:spcAft>
                      </a:pPr>
                      <a:r>
                        <a:rPr lang="en-US" sz="1900" dirty="0" err="1">
                          <a:effectLst/>
                        </a:rPr>
                        <a:t>AirAllé</a:t>
                      </a:r>
                      <a:r>
                        <a:rPr lang="en-US" sz="1900" dirty="0">
                          <a:effectLst/>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txBody>
                  <a:tcPr marL="108508" marR="108508" marT="0" marB="0"/>
                </a:tc>
                <a:extLst>
                  <a:ext uri="{0D108BD9-81ED-4DB2-BD59-A6C34878D82A}">
                    <a16:rowId xmlns:a16="http://schemas.microsoft.com/office/drawing/2014/main" xmlns="" val="3336938057"/>
                  </a:ext>
                </a:extLst>
              </a:tr>
            </a:tbl>
          </a:graphicData>
        </a:graphic>
      </p:graphicFrame>
      <p:sp>
        <p:nvSpPr>
          <p:cNvPr id="5" name="TextBox 4">
            <a:extLst>
              <a:ext uri="{FF2B5EF4-FFF2-40B4-BE49-F238E27FC236}">
                <a16:creationId xmlns:a16="http://schemas.microsoft.com/office/drawing/2014/main" xmlns="" id="{B89BF8E7-7F26-9848-9EE6-936CDF047036}"/>
              </a:ext>
            </a:extLst>
          </p:cNvPr>
          <p:cNvSpPr txBox="1"/>
          <p:nvPr/>
        </p:nvSpPr>
        <p:spPr>
          <a:xfrm>
            <a:off x="288561" y="120560"/>
            <a:ext cx="8514414" cy="646331"/>
          </a:xfrm>
          <a:prstGeom prst="rect">
            <a:avLst/>
          </a:prstGeom>
          <a:noFill/>
        </p:spPr>
        <p:txBody>
          <a:bodyPr wrap="square" rtlCol="0">
            <a:spAutoFit/>
          </a:bodyPr>
          <a:lstStyle/>
          <a:p>
            <a:pPr algn="ctr"/>
            <a:r>
              <a:rPr lang="en-US" sz="3600" dirty="0"/>
              <a:t>Non-Prescription treatments for head lice</a:t>
            </a:r>
          </a:p>
        </p:txBody>
      </p:sp>
      <p:pic>
        <p:nvPicPr>
          <p:cNvPr id="6" name="Picture 5">
            <a:extLst>
              <a:ext uri="{FF2B5EF4-FFF2-40B4-BE49-F238E27FC236}">
                <a16:creationId xmlns:a16="http://schemas.microsoft.com/office/drawing/2014/main" xmlns="" id="{73B32C98-6DD6-3645-93DC-82536AB756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65102" y="5154743"/>
            <a:ext cx="1678898" cy="1678898"/>
          </a:xfrm>
          <a:prstGeom prst="rect">
            <a:avLst/>
          </a:prstGeom>
          <a:noFill/>
          <a:ln>
            <a:noFill/>
          </a:ln>
          <a:effectLst>
            <a:softEdge rad="101600"/>
          </a:effectLst>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298233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69333"/>
            <a:ext cx="8365067" cy="6451600"/>
          </a:xfrm>
        </p:spPr>
        <p:txBody>
          <a:bodyPr>
            <a:normAutofit/>
          </a:bodyPr>
          <a:lstStyle/>
          <a:p>
            <a:pPr marL="0" indent="0">
              <a:buNone/>
            </a:pPr>
            <a:r>
              <a:rPr lang="en-US" b="1" dirty="0"/>
              <a:t>Manual Removal</a:t>
            </a:r>
          </a:p>
          <a:p>
            <a:pPr marL="514350" indent="-514350">
              <a:buFont typeface="+mj-lt"/>
              <a:buAutoNum type="arabicPeriod"/>
            </a:pPr>
            <a:r>
              <a:rPr lang="en-US" sz="2800" dirty="0"/>
              <a:t>None of the </a:t>
            </a:r>
            <a:r>
              <a:rPr lang="en-US" sz="2800" dirty="0" err="1"/>
              <a:t>pediculicides</a:t>
            </a:r>
            <a:r>
              <a:rPr lang="en-US" sz="2800" dirty="0"/>
              <a:t> are 100% </a:t>
            </a:r>
            <a:r>
              <a:rPr lang="en-US" sz="2800" dirty="0" err="1"/>
              <a:t>ovicidal</a:t>
            </a:r>
            <a:r>
              <a:rPr lang="en-US" sz="2800" dirty="0"/>
              <a:t>.</a:t>
            </a:r>
          </a:p>
          <a:p>
            <a:pPr marL="514350" indent="-514350">
              <a:buFont typeface="+mj-lt"/>
              <a:buAutoNum type="arabicPeriod"/>
            </a:pPr>
            <a:r>
              <a:rPr lang="en-US" sz="2800" dirty="0"/>
              <a:t>Manual removal of nits (especially the ones within 1 cm of the scalp) after treatment with any product is recommended. </a:t>
            </a:r>
          </a:p>
          <a:p>
            <a:pPr marL="514350" indent="-514350">
              <a:buFont typeface="+mj-lt"/>
              <a:buAutoNum type="arabicPeriod"/>
            </a:pPr>
            <a:r>
              <a:rPr lang="en-US" sz="2800" dirty="0"/>
              <a:t>Special, fine-toothed “nit combs” are needed (</a:t>
            </a:r>
            <a:r>
              <a:rPr lang="en-US" sz="2800" dirty="0" err="1"/>
              <a:t>LiceMeisterTM</a:t>
            </a:r>
            <a:r>
              <a:rPr lang="en-US" sz="2800" dirty="0"/>
              <a:t> combs).</a:t>
            </a:r>
          </a:p>
          <a:p>
            <a:pPr marL="514350" indent="-514350">
              <a:buFont typeface="+mj-lt"/>
              <a:buAutoNum type="arabicPeriod"/>
            </a:pPr>
            <a:r>
              <a:rPr lang="en-US" sz="2800" dirty="0"/>
              <a:t>Combing and brushing wet                                          hair damages lice. Hair drying                               injures adults and nymphs. </a:t>
            </a:r>
          </a:p>
          <a:p>
            <a:pPr marL="514350" indent="-514350">
              <a:buFont typeface="+mj-lt"/>
              <a:buAutoNum type="arabicPeriod"/>
            </a:pPr>
            <a:r>
              <a:rPr lang="en-US" sz="2800" dirty="0"/>
              <a:t>Nit removal aids are designed                                               to loosen the attachment of                                        the nit to the hair shaft.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pic>
        <p:nvPicPr>
          <p:cNvPr id="6" name="Picture 5"/>
          <p:cNvPicPr>
            <a:picLocks noChangeAspect="1"/>
          </p:cNvPicPr>
          <p:nvPr/>
        </p:nvPicPr>
        <p:blipFill>
          <a:blip r:embed="rId3"/>
          <a:stretch>
            <a:fillRect/>
          </a:stretch>
        </p:blipFill>
        <p:spPr>
          <a:xfrm>
            <a:off x="5926666" y="3437178"/>
            <a:ext cx="2912533" cy="2980554"/>
          </a:xfrm>
          <a:prstGeom prst="rect">
            <a:avLst/>
          </a:prstGeom>
          <a:effectLst>
            <a:softEdge rad="203200"/>
          </a:effectLst>
        </p:spPr>
      </p:pic>
      <p:sp>
        <p:nvSpPr>
          <p:cNvPr id="4" name="Rectangle 3"/>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spTree>
    <p:extLst>
      <p:ext uri="{BB962C8B-B14F-4D97-AF65-F5344CB8AC3E}">
        <p14:creationId xmlns:p14="http://schemas.microsoft.com/office/powerpoint/2010/main" val="325287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a:t>
            </a:r>
            <a:endParaRPr lang="en-US" sz="1400" dirty="0"/>
          </a:p>
        </p:txBody>
      </p:sp>
      <p:sp>
        <p:nvSpPr>
          <p:cNvPr id="4" name="Title 1"/>
          <p:cNvSpPr txBox="1">
            <a:spLocks/>
          </p:cNvSpPr>
          <p:nvPr/>
        </p:nvSpPr>
        <p:spPr>
          <a:xfrm>
            <a:off x="0" y="54505"/>
            <a:ext cx="9067800" cy="724429"/>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gn="ctr">
              <a:lnSpc>
                <a:spcPct val="115000"/>
              </a:lnSpc>
              <a:buClr>
                <a:srgbClr val="DD8047"/>
              </a:buClr>
              <a:buSzPct val="70000"/>
              <a:tabLst>
                <a:tab pos="457200" algn="l"/>
              </a:tabLst>
            </a:pPr>
            <a:r>
              <a:rPr lang="en-US" sz="3600" dirty="0">
                <a:solidFill>
                  <a:srgbClr val="000000"/>
                </a:solidFill>
              </a:rPr>
              <a:t>What was really behind the “</a:t>
            </a:r>
            <a:r>
              <a:rPr lang="en-US" sz="3600" dirty="0" err="1">
                <a:solidFill>
                  <a:srgbClr val="000000"/>
                </a:solidFill>
              </a:rPr>
              <a:t>selfie</a:t>
            </a:r>
            <a:r>
              <a:rPr lang="en-US" sz="3600" dirty="0">
                <a:solidFill>
                  <a:srgbClr val="000000"/>
                </a:solidFill>
              </a:rPr>
              <a:t>”?</a:t>
            </a:r>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sp>
        <p:nvSpPr>
          <p:cNvPr id="13" name="Content Placeholder 12"/>
          <p:cNvSpPr>
            <a:spLocks noGrp="1"/>
          </p:cNvSpPr>
          <p:nvPr>
            <p:ph sz="quarter" idx="1"/>
          </p:nvPr>
        </p:nvSpPr>
        <p:spPr>
          <a:xfrm>
            <a:off x="135467" y="1019855"/>
            <a:ext cx="8627533" cy="1300012"/>
          </a:xfrm>
        </p:spPr>
        <p:txBody>
          <a:bodyPr/>
          <a:lstStyle/>
          <a:p>
            <a:r>
              <a:rPr lang="en-US" dirty="0"/>
              <a:t>More than a million </a:t>
            </a:r>
            <a:r>
              <a:rPr lang="en-US" dirty="0" err="1"/>
              <a:t>selfies</a:t>
            </a:r>
            <a:r>
              <a:rPr lang="en-US" dirty="0"/>
              <a:t> are taken each day, according to research by </a:t>
            </a:r>
            <a:r>
              <a:rPr lang="en-US" dirty="0" err="1"/>
              <a:t>TechInfographics.com</a:t>
            </a:r>
            <a:r>
              <a:rPr lang="en-US" dirty="0"/>
              <a:t>.</a:t>
            </a:r>
          </a:p>
          <a:p>
            <a:endParaRPr lang="en-US" dirty="0"/>
          </a:p>
        </p:txBody>
      </p:sp>
      <p:sp>
        <p:nvSpPr>
          <p:cNvPr id="14" name="Rectangle 13"/>
          <p:cNvSpPr/>
          <p:nvPr/>
        </p:nvSpPr>
        <p:spPr>
          <a:xfrm>
            <a:off x="347823" y="6114400"/>
            <a:ext cx="3687804" cy="646331"/>
          </a:xfrm>
          <a:prstGeom prst="rect">
            <a:avLst/>
          </a:prstGeom>
        </p:spPr>
        <p:txBody>
          <a:bodyPr wrap="none">
            <a:spAutoFit/>
          </a:bodyPr>
          <a:lstStyle/>
          <a:p>
            <a:r>
              <a:rPr lang="en-US" dirty="0"/>
              <a:t>President Obama with </a:t>
            </a:r>
            <a:br>
              <a:rPr lang="en-US" dirty="0"/>
            </a:br>
            <a:r>
              <a:rPr lang="en-US" dirty="0"/>
              <a:t>Malaysian Prime Minister </a:t>
            </a:r>
            <a:r>
              <a:rPr lang="en-US" dirty="0" err="1"/>
              <a:t>Najib</a:t>
            </a:r>
            <a:r>
              <a:rPr lang="en-US" dirty="0"/>
              <a:t> </a:t>
            </a:r>
            <a:r>
              <a:rPr lang="en-US" dirty="0" err="1"/>
              <a:t>Razak</a:t>
            </a:r>
            <a:endParaRPr lang="en-US" dirty="0"/>
          </a:p>
        </p:txBody>
      </p:sp>
      <p:pic>
        <p:nvPicPr>
          <p:cNvPr id="15" name="Picture 14"/>
          <p:cNvPicPr>
            <a:picLocks noChangeAspect="1"/>
          </p:cNvPicPr>
          <p:nvPr/>
        </p:nvPicPr>
        <p:blipFill>
          <a:blip r:embed="rId3"/>
          <a:stretch>
            <a:fillRect/>
          </a:stretch>
        </p:blipFill>
        <p:spPr>
          <a:xfrm>
            <a:off x="651933" y="2534771"/>
            <a:ext cx="2629236" cy="350564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667" y="2319867"/>
            <a:ext cx="2456222" cy="4368800"/>
          </a:xfrm>
          <a:prstGeom prst="rect">
            <a:avLst/>
          </a:prstGeom>
        </p:spPr>
      </p:pic>
      <p:pic>
        <p:nvPicPr>
          <p:cNvPr id="17" name="Picture 16"/>
          <p:cNvPicPr>
            <a:picLocks noChangeAspect="1"/>
          </p:cNvPicPr>
          <p:nvPr/>
        </p:nvPicPr>
        <p:blipFill>
          <a:blip r:embed="rId5"/>
          <a:stretch>
            <a:fillRect/>
          </a:stretch>
        </p:blipFill>
        <p:spPr>
          <a:xfrm>
            <a:off x="3533491" y="2625657"/>
            <a:ext cx="2661530" cy="2514600"/>
          </a:xfrm>
          <a:prstGeom prst="rect">
            <a:avLst/>
          </a:prstGeom>
        </p:spPr>
      </p:pic>
      <p:sp>
        <p:nvSpPr>
          <p:cNvPr id="18" name="Rectangle 17"/>
          <p:cNvSpPr/>
          <p:nvPr/>
        </p:nvSpPr>
        <p:spPr>
          <a:xfrm>
            <a:off x="3533491" y="5140257"/>
            <a:ext cx="1633139" cy="646331"/>
          </a:xfrm>
          <a:prstGeom prst="rect">
            <a:avLst/>
          </a:prstGeom>
        </p:spPr>
        <p:txBody>
          <a:bodyPr wrap="none">
            <a:spAutoFit/>
          </a:bodyPr>
          <a:lstStyle/>
          <a:p>
            <a:r>
              <a:rPr lang="en-US" dirty="0"/>
              <a:t>The Holy Father</a:t>
            </a:r>
            <a:br>
              <a:rPr lang="en-US" dirty="0"/>
            </a:br>
            <a:r>
              <a:rPr lang="en-US" dirty="0"/>
              <a:t>Pope Francis</a:t>
            </a:r>
          </a:p>
        </p:txBody>
      </p:sp>
    </p:spTree>
    <p:extLst>
      <p:ext uri="{BB962C8B-B14F-4D97-AF65-F5344CB8AC3E}">
        <p14:creationId xmlns:p14="http://schemas.microsoft.com/office/powerpoint/2010/main" val="896539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999" y="225709"/>
            <a:ext cx="8669868" cy="5350631"/>
          </a:xfrm>
        </p:spPr>
        <p:txBody>
          <a:bodyPr>
            <a:normAutofit/>
          </a:bodyPr>
          <a:lstStyle/>
          <a:p>
            <a:r>
              <a:rPr lang="en-US" sz="2800" dirty="0"/>
              <a:t>Vinegar or vinegar-based products (e.g. Clear Lice Egg Remover Gel) are applied to the hair for 3 minutes before combing out the nits. No clinical benefit has been demonstrated. </a:t>
            </a:r>
          </a:p>
          <a:p>
            <a:endParaRPr lang="en-US" sz="1000" dirty="0"/>
          </a:p>
          <a:p>
            <a:r>
              <a:rPr lang="en-US" sz="2800" dirty="0"/>
              <a:t>Combing is critical to control                                                    head lice.</a:t>
            </a:r>
          </a:p>
          <a:p>
            <a:endParaRPr lang="en-US" sz="1000" dirty="0"/>
          </a:p>
          <a:p>
            <a:r>
              <a:rPr lang="en-US" sz="2800" dirty="0"/>
              <a:t>Comb daily until no live lice                                                       are discovered (2 weeks).</a:t>
            </a:r>
          </a:p>
          <a:p>
            <a:endParaRPr lang="en-US" sz="1000" dirty="0"/>
          </a:p>
          <a:p>
            <a:r>
              <a:rPr lang="en-US" sz="2800" dirty="0"/>
              <a:t>Recheck in 2-3 weeks after                                                               you think they are gone.</a:t>
            </a:r>
          </a:p>
          <a:p>
            <a:endParaRPr lang="en-US" dirty="0"/>
          </a:p>
        </p:txBody>
      </p:sp>
      <p:sp>
        <p:nvSpPr>
          <p:cNvPr id="4" name="TextBox 3"/>
          <p:cNvSpPr txBox="1"/>
          <p:nvPr/>
        </p:nvSpPr>
        <p:spPr>
          <a:xfrm>
            <a:off x="8923867" y="6604000"/>
            <a:ext cx="184666" cy="369332"/>
          </a:xfrm>
          <a:prstGeom prst="rect">
            <a:avLst/>
          </a:prstGeom>
          <a:noFill/>
        </p:spPr>
        <p:txBody>
          <a:bodyPr wrap="none" rtlCol="0">
            <a:spAutoFit/>
          </a:bodyPr>
          <a:lstStyle/>
          <a:p>
            <a:endParaRPr lang="en-US" dirty="0"/>
          </a:p>
        </p:txBody>
      </p:sp>
      <p:sp>
        <p:nvSpPr>
          <p:cNvPr id="6" name="Rectangle 5"/>
          <p:cNvSpPr/>
          <p:nvPr/>
        </p:nvSpPr>
        <p:spPr>
          <a:xfrm>
            <a:off x="0" y="6396335"/>
            <a:ext cx="9144000" cy="461665"/>
          </a:xfrm>
          <a:prstGeom prst="rect">
            <a:avLst/>
          </a:prstGeom>
        </p:spPr>
        <p:txBody>
          <a:bodyPr wrap="square">
            <a:spAutoFit/>
          </a:bodyPr>
          <a:lstStyle/>
          <a:p>
            <a:r>
              <a:rPr lang="en-US" sz="1200" dirty="0"/>
              <a:t>Product names mentioned are registered trademarks. Any products, services, or organizations that are mentioned, shown, or indirectly implied in this publication do not imply endorsement by The University of Arizona.</a:t>
            </a:r>
          </a:p>
        </p:txBody>
      </p:sp>
      <p:pic>
        <p:nvPicPr>
          <p:cNvPr id="7" name="Picture 6" descr="Macintosh HD:Users:lucy:Desktop:Fig. 12.jpg">
            <a:extLst>
              <a:ext uri="{FF2B5EF4-FFF2-40B4-BE49-F238E27FC236}">
                <a16:creationId xmlns:a16="http://schemas.microsoft.com/office/drawing/2014/main" xmlns="" id="{21514560-FFC7-A94A-BAAC-10B5F55C90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2371" y="1933731"/>
            <a:ext cx="3776162" cy="4462604"/>
          </a:xfrm>
          <a:prstGeom prst="rect">
            <a:avLst/>
          </a:prstGeom>
          <a:noFill/>
          <a:ln>
            <a:noFill/>
          </a:ln>
          <a:effectLst>
            <a:softEdge rad="50800"/>
          </a:effectLst>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1398986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34" y="220133"/>
            <a:ext cx="8568266" cy="6062134"/>
          </a:xfrm>
        </p:spPr>
        <p:txBody>
          <a:bodyPr>
            <a:normAutofit/>
          </a:bodyPr>
          <a:lstStyle/>
          <a:p>
            <a:pPr marL="0" indent="0">
              <a:buNone/>
            </a:pPr>
            <a:r>
              <a:rPr lang="en-US" b="1" dirty="0"/>
              <a:t>Home disinfection</a:t>
            </a:r>
          </a:p>
          <a:p>
            <a:pPr marL="0" indent="0">
              <a:buNone/>
            </a:pPr>
            <a:endParaRPr lang="en-US" sz="1000" b="1" dirty="0"/>
          </a:p>
          <a:p>
            <a:pPr marL="514350" indent="-514350">
              <a:buFont typeface="+mj-lt"/>
              <a:buAutoNum type="arabicPeriod"/>
            </a:pPr>
            <a:r>
              <a:rPr lang="en-US" dirty="0"/>
              <a:t>Wash items in hot soapy water and dry in a hot dryer for 15 minutes.</a:t>
            </a:r>
          </a:p>
          <a:p>
            <a:pPr marL="514350" indent="-514350">
              <a:buFont typeface="+mj-lt"/>
              <a:buAutoNum type="arabicPeriod"/>
            </a:pPr>
            <a:r>
              <a:rPr lang="en-US" dirty="0"/>
              <a:t>Launder and dry on a high heat, 130 degree F.</a:t>
            </a:r>
          </a:p>
          <a:p>
            <a:pPr marL="514350" indent="-514350">
              <a:buFont typeface="+mj-lt"/>
              <a:buAutoNum type="arabicPeriod"/>
            </a:pPr>
            <a:r>
              <a:rPr lang="en-US" dirty="0"/>
              <a:t>Store items in plastic bags for 2 weeks.</a:t>
            </a:r>
          </a:p>
          <a:p>
            <a:pPr marL="514350" indent="-514350">
              <a:buFont typeface="+mj-lt"/>
              <a:buAutoNum type="arabicPeriod"/>
            </a:pPr>
            <a:r>
              <a:rPr lang="en-US" dirty="0"/>
              <a:t>Vacuum the surfaces where                                    </a:t>
            </a:r>
            <a:r>
              <a:rPr lang="en-CA" dirty="0">
                <a:latin typeface="Garamond" charset="0"/>
              </a:rPr>
              <a:t> </a:t>
            </a:r>
            <a:r>
              <a:rPr lang="en-CA" dirty="0"/>
              <a:t>heads may have rested </a:t>
            </a:r>
            <a:br>
              <a:rPr lang="en-CA" dirty="0"/>
            </a:br>
            <a:r>
              <a:rPr lang="en-CA" dirty="0"/>
              <a:t>(sofas, helmets, car seats,                                     </a:t>
            </a:r>
            <a:r>
              <a:rPr lang="en-CA" dirty="0" err="1"/>
              <a:t>etc</a:t>
            </a:r>
            <a:r>
              <a:rPr lang="en-CA" dirty="0"/>
              <a:t>). </a:t>
            </a: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pic>
        <p:nvPicPr>
          <p:cNvPr id="5" name="Picture 5" descr="maytagever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47" y="3945467"/>
            <a:ext cx="3572853" cy="2472267"/>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89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7" y="169334"/>
            <a:ext cx="8720666" cy="5774268"/>
          </a:xfrm>
        </p:spPr>
        <p:txBody>
          <a:bodyPr/>
          <a:lstStyle/>
          <a:p>
            <a:pPr marL="0" indent="0">
              <a:buNone/>
            </a:pPr>
            <a:r>
              <a:rPr lang="en-US" b="1" dirty="0"/>
              <a:t>Check regularly</a:t>
            </a:r>
          </a:p>
          <a:p>
            <a:pPr marL="514350" indent="-514350">
              <a:buFont typeface="+mj-lt"/>
              <a:buAutoNum type="arabicPeriod"/>
            </a:pPr>
            <a:r>
              <a:rPr lang="en-US" dirty="0"/>
              <a:t>Daily head checks and nit removal until infestation is gone.</a:t>
            </a:r>
          </a:p>
          <a:p>
            <a:pPr marL="514350" indent="-514350">
              <a:buFont typeface="+mj-lt"/>
              <a:buAutoNum type="arabicPeriod"/>
            </a:pPr>
            <a:r>
              <a:rPr lang="en-US" dirty="0"/>
              <a:t>Followed by weekly head checks to detect re-infestation.</a:t>
            </a:r>
          </a:p>
          <a:p>
            <a:pPr marL="514350" indent="-514350">
              <a:buFont typeface="+mj-lt"/>
              <a:buAutoNum type="arabicPeriod"/>
            </a:pPr>
            <a:r>
              <a:rPr lang="en-US" dirty="0"/>
              <a:t>Continue weekly head checks of the whole family.</a:t>
            </a:r>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pic>
        <p:nvPicPr>
          <p:cNvPr id="7" name="Picture 6"/>
          <p:cNvPicPr>
            <a:picLocks noChangeAspect="1" noChangeArrowheads="1"/>
          </p:cNvPicPr>
          <p:nvPr/>
        </p:nvPicPr>
        <p:blipFill>
          <a:blip r:embed="rId3" cstate="print"/>
          <a:srcRect/>
          <a:stretch>
            <a:fillRect/>
          </a:stretch>
        </p:blipFill>
        <p:spPr bwMode="auto">
          <a:xfrm>
            <a:off x="5115286" y="3989630"/>
            <a:ext cx="3317514" cy="2484050"/>
          </a:xfrm>
          <a:prstGeom prst="rect">
            <a:avLst/>
          </a:prstGeom>
          <a:ln w="190500" cap="sq">
            <a:solidFill>
              <a:srgbClr val="C8C6BD"/>
            </a:solidFill>
            <a:prstDash val="solid"/>
            <a:miter lim="800000"/>
          </a:ln>
          <a:effectLst>
            <a:outerShdw blurRad="254000" algn="bl" rotWithShape="0">
              <a:srgbClr val="000000">
                <a:alpha val="43000"/>
              </a:srgbClr>
            </a:outerShdw>
            <a:softEdge rad="508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4"/>
          <a:stretch>
            <a:fillRect/>
          </a:stretch>
        </p:blipFill>
        <p:spPr>
          <a:xfrm>
            <a:off x="1303867" y="3989630"/>
            <a:ext cx="3175000" cy="2667000"/>
          </a:xfrm>
          <a:prstGeom prst="rect">
            <a:avLst/>
          </a:prstGeom>
        </p:spPr>
      </p:pic>
    </p:spTree>
    <p:extLst>
      <p:ext uri="{BB962C8B-B14F-4D97-AF65-F5344CB8AC3E}">
        <p14:creationId xmlns:p14="http://schemas.microsoft.com/office/powerpoint/2010/main" val="261589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05"/>
            <a:ext cx="8229600" cy="1143000"/>
          </a:xfrm>
        </p:spPr>
        <p:txBody>
          <a:bodyPr/>
          <a:lstStyle/>
          <a:p>
            <a:r>
              <a:rPr lang="en-US" dirty="0"/>
              <a:t>Hygiene and Sanitation</a:t>
            </a:r>
          </a:p>
        </p:txBody>
      </p:sp>
      <p:sp>
        <p:nvSpPr>
          <p:cNvPr id="3" name="Content Placeholder 2"/>
          <p:cNvSpPr>
            <a:spLocks noGrp="1"/>
          </p:cNvSpPr>
          <p:nvPr>
            <p:ph idx="1"/>
          </p:nvPr>
        </p:nvSpPr>
        <p:spPr>
          <a:xfrm>
            <a:off x="3727910" y="1447800"/>
            <a:ext cx="5128223" cy="4766733"/>
          </a:xfrm>
        </p:spPr>
        <p:txBody>
          <a:bodyPr>
            <a:normAutofit fontScale="92500" lnSpcReduction="10000"/>
          </a:bodyPr>
          <a:lstStyle/>
          <a:p>
            <a:pPr lvl="1" indent="-506413">
              <a:buClr>
                <a:schemeClr val="accent2"/>
              </a:buClr>
              <a:buFont typeface="Wingdings" panose="05000000000000000000" pitchFamily="2" charset="2"/>
              <a:buChar char="Ø"/>
            </a:pPr>
            <a:r>
              <a:rPr lang="en-US" sz="3200" dirty="0"/>
              <a:t>Students with head lice should not be excluded from school.</a:t>
            </a:r>
          </a:p>
          <a:p>
            <a:pPr lvl="1" indent="-506413">
              <a:buClr>
                <a:schemeClr val="accent2"/>
              </a:buClr>
              <a:buFont typeface="Wingdings" panose="05000000000000000000" pitchFamily="2" charset="2"/>
              <a:buChar char="Ø"/>
            </a:pPr>
            <a:r>
              <a:rPr lang="en-US" sz="3200" dirty="0"/>
              <a:t>Transfer occurs through </a:t>
            </a:r>
            <a:br>
              <a:rPr lang="en-US" sz="3200" dirty="0"/>
            </a:br>
            <a:r>
              <a:rPr lang="en-US" sz="3200" dirty="0"/>
              <a:t>head-to-head contact.</a:t>
            </a:r>
          </a:p>
          <a:p>
            <a:pPr lvl="1" indent="-506413">
              <a:buClr>
                <a:schemeClr val="accent2"/>
              </a:buClr>
              <a:buFont typeface="Wingdings" panose="05000000000000000000" pitchFamily="2" charset="2"/>
              <a:buChar char="Ø"/>
            </a:pPr>
            <a:r>
              <a:rPr lang="en-US" sz="3200" dirty="0"/>
              <a:t>No-nit policies are pointless. </a:t>
            </a:r>
          </a:p>
          <a:p>
            <a:pPr lvl="1" indent="-506413">
              <a:buClr>
                <a:schemeClr val="accent2"/>
              </a:buClr>
              <a:buFont typeface="Wingdings" panose="05000000000000000000" pitchFamily="2" charset="2"/>
              <a:buChar char="Ø"/>
            </a:pPr>
            <a:r>
              <a:rPr lang="en-US" sz="3200" dirty="0"/>
              <a:t>Head-checks are valuable opportunities for the nurse to interact with students.</a:t>
            </a:r>
          </a:p>
          <a:p>
            <a:pPr marL="0" indent="0">
              <a:buNone/>
            </a:pPr>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802359307"/>
              </p:ext>
            </p:extLst>
          </p:nvPr>
        </p:nvGraphicFramePr>
        <p:xfrm>
          <a:off x="203200" y="1888067"/>
          <a:ext cx="3524710" cy="3242733"/>
        </p:xfrm>
        <a:graphic>
          <a:graphicData uri="http://schemas.openxmlformats.org/presentationml/2006/ole">
            <mc:AlternateContent xmlns:mc="http://schemas.openxmlformats.org/markup-compatibility/2006">
              <mc:Choice xmlns:v="urn:schemas-microsoft-com:vml" Requires="v">
                <p:oleObj spid="_x0000_s1265" name="Clip" r:id="rId4" imgW="4753080" imgH="4371840" progId="MS_ClipArt_Gallery.2">
                  <p:embed/>
                </p:oleObj>
              </mc:Choice>
              <mc:Fallback>
                <p:oleObj name="Clip" r:id="rId4" imgW="4753080" imgH="43718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1888067"/>
                        <a:ext cx="3524710" cy="324273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97663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584200"/>
            <a:ext cx="6011333" cy="5935133"/>
          </a:xfrm>
        </p:spPr>
        <p:txBody>
          <a:bodyPr>
            <a:normAutofit/>
          </a:bodyPr>
          <a:lstStyle/>
          <a:p>
            <a:pPr marL="627063" lvl="1" indent="-457200">
              <a:buClr>
                <a:schemeClr val="accent2"/>
              </a:buClr>
              <a:buFont typeface="Arial"/>
              <a:buChar char="•"/>
            </a:pPr>
            <a:r>
              <a:rPr lang="en-US" sz="3200" dirty="0"/>
              <a:t>Students with head lice should not share coats or bedding.</a:t>
            </a:r>
          </a:p>
          <a:p>
            <a:pPr marL="627063" lvl="1" indent="-457200">
              <a:buClr>
                <a:schemeClr val="accent2"/>
              </a:buClr>
              <a:buFont typeface="Arial"/>
              <a:buChar char="•"/>
            </a:pPr>
            <a:r>
              <a:rPr lang="en-US" sz="3200" dirty="0"/>
              <a:t>Chronic infestations can be a sign of neglect.</a:t>
            </a:r>
          </a:p>
          <a:p>
            <a:pPr marL="627063" lvl="1" indent="-457200">
              <a:buClr>
                <a:schemeClr val="accent2"/>
              </a:buClr>
              <a:buFont typeface="Arial"/>
              <a:buChar char="•"/>
            </a:pPr>
            <a:r>
              <a:rPr lang="en-US" sz="3200" dirty="0"/>
              <a:t>Clothes dryers kill lice.</a:t>
            </a:r>
          </a:p>
          <a:p>
            <a:pPr marL="627063" lvl="1" indent="-457200">
              <a:buClr>
                <a:schemeClr val="accent2"/>
              </a:buClr>
              <a:buFont typeface="Arial"/>
              <a:buChar char="•"/>
            </a:pPr>
            <a:r>
              <a:rPr lang="en-US" sz="3200" dirty="0"/>
              <a:t>Lice die in &lt;2 days off a host. </a:t>
            </a:r>
          </a:p>
          <a:p>
            <a:pPr marL="627063" lvl="1" indent="-457200">
              <a:buClr>
                <a:schemeClr val="accent2"/>
              </a:buClr>
              <a:buFont typeface="Arial"/>
              <a:buChar char="•"/>
            </a:pPr>
            <a:r>
              <a:rPr lang="en-US" sz="3200" dirty="0"/>
              <a:t>Hard surface cleaning and </a:t>
            </a:r>
            <a:br>
              <a:rPr lang="en-US" sz="3200" dirty="0"/>
            </a:br>
            <a:r>
              <a:rPr lang="en-US" sz="3200" dirty="0"/>
              <a:t>vacuuming should be </a:t>
            </a:r>
            <a:br>
              <a:rPr lang="en-US" sz="3200" dirty="0"/>
            </a:br>
            <a:r>
              <a:rPr lang="en-US" sz="3200" dirty="0"/>
              <a:t>undertaken.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36621"/>
            <a:ext cx="2286000" cy="3429000"/>
          </a:xfrm>
          <a:prstGeom prst="rect">
            <a:avLst/>
          </a:prstGeom>
        </p:spPr>
      </p:pic>
      <p:sp>
        <p:nvSpPr>
          <p:cNvPr id="5" name="TextBox 4"/>
          <p:cNvSpPr txBox="1"/>
          <p:nvPr/>
        </p:nvSpPr>
        <p:spPr>
          <a:xfrm>
            <a:off x="6338808" y="3789046"/>
            <a:ext cx="2699072" cy="646331"/>
          </a:xfrm>
          <a:prstGeom prst="rect">
            <a:avLst/>
          </a:prstGeom>
          <a:noFill/>
        </p:spPr>
        <p:txBody>
          <a:bodyPr wrap="none" rtlCol="0">
            <a:spAutoFit/>
          </a:bodyPr>
          <a:lstStyle/>
          <a:p>
            <a:pPr algn="r"/>
            <a:r>
              <a:rPr lang="en-US" i="1" dirty="0"/>
              <a:t>Nurse checking for head lice</a:t>
            </a:r>
            <a:br>
              <a:rPr lang="en-US" i="1" dirty="0"/>
            </a:br>
            <a:endParaRPr lang="en-US" i="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706" y="4307661"/>
            <a:ext cx="3226174" cy="2460334"/>
          </a:xfrm>
          <a:prstGeom prst="rect">
            <a:avLst/>
          </a:prstGeom>
        </p:spPr>
      </p:pic>
      <p:sp>
        <p:nvSpPr>
          <p:cNvPr id="7" name="TextBox 6"/>
          <p:cNvSpPr txBox="1"/>
          <p:nvPr/>
        </p:nvSpPr>
        <p:spPr>
          <a:xfrm>
            <a:off x="3696127" y="5873002"/>
            <a:ext cx="2115579" cy="646331"/>
          </a:xfrm>
          <a:prstGeom prst="rect">
            <a:avLst/>
          </a:prstGeom>
          <a:noFill/>
        </p:spPr>
        <p:txBody>
          <a:bodyPr wrap="none" rtlCol="0">
            <a:spAutoFit/>
          </a:bodyPr>
          <a:lstStyle/>
          <a:p>
            <a:pPr algn="r"/>
            <a:r>
              <a:rPr lang="en-US" i="1" dirty="0"/>
              <a:t>Clothes dryers kill lice</a:t>
            </a:r>
            <a:br>
              <a:rPr lang="en-US" i="1" dirty="0"/>
            </a:br>
            <a:endParaRPr lang="en-US" i="1" dirty="0"/>
          </a:p>
        </p:txBody>
      </p:sp>
    </p:spTree>
    <p:extLst>
      <p:ext uri="{BB962C8B-B14F-4D97-AF65-F5344CB8AC3E}">
        <p14:creationId xmlns:p14="http://schemas.microsoft.com/office/powerpoint/2010/main" val="1416676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304800"/>
            <a:ext cx="8805334" cy="6214533"/>
          </a:xfrm>
        </p:spPr>
        <p:txBody>
          <a:bodyPr>
            <a:normAutofit/>
          </a:bodyPr>
          <a:lstStyle/>
          <a:p>
            <a:r>
              <a:rPr lang="en-US" dirty="0"/>
              <a:t>Providing information to families on the diagnosis, treatment, and prevention of head lice is a good plan. </a:t>
            </a:r>
          </a:p>
          <a:p>
            <a:r>
              <a:rPr lang="en-US" dirty="0"/>
              <a:t>Parents and the school nurses should be encouraged to check their children’s heads for lice if the child is symptomatic. </a:t>
            </a:r>
          </a:p>
          <a:p>
            <a:r>
              <a:rPr lang="en-CA" dirty="0"/>
              <a:t>Work with parents! Routine screening, early detection, accurate ID and thorough                      removal of lice and nits.</a:t>
            </a:r>
          </a:p>
          <a:p>
            <a:r>
              <a:rPr lang="en-US" dirty="0"/>
              <a:t>Children need to be educated                                       about sharing hats, helmets, etc.</a:t>
            </a:r>
          </a:p>
          <a:p>
            <a:endParaRPr lang="en-US" dirty="0"/>
          </a:p>
        </p:txBody>
      </p:sp>
      <p:graphicFrame>
        <p:nvGraphicFramePr>
          <p:cNvPr id="4" name="Object 4"/>
          <p:cNvGraphicFramePr>
            <a:graphicFrameLocks noChangeAspect="1"/>
          </p:cNvGraphicFramePr>
          <p:nvPr>
            <p:extLst>
              <p:ext uri="{D42A27DB-BD31-4B8C-83A1-F6EECF244321}">
                <p14:modId xmlns:p14="http://schemas.microsoft.com/office/powerpoint/2010/main" val="3301803134"/>
              </p:ext>
            </p:extLst>
          </p:nvPr>
        </p:nvGraphicFramePr>
        <p:xfrm>
          <a:off x="6212946" y="4460783"/>
          <a:ext cx="2795588" cy="2397217"/>
        </p:xfrm>
        <a:graphic>
          <a:graphicData uri="http://schemas.openxmlformats.org/presentationml/2006/ole">
            <mc:AlternateContent xmlns:mc="http://schemas.openxmlformats.org/markup-compatibility/2006">
              <mc:Choice xmlns:v="urn:schemas-microsoft-com:vml" Requires="v">
                <p:oleObj spid="_x0000_s26837" name="Clip" r:id="rId4" imgW="5743440" imgH="4924440" progId="MS_ClipArt_Gallery.2">
                  <p:embed/>
                </p:oleObj>
              </mc:Choice>
              <mc:Fallback>
                <p:oleObj name="Clip" r:id="rId4" imgW="5743440" imgH="49244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946" y="4460783"/>
                        <a:ext cx="2795588" cy="239721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42584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lstStyle/>
          <a:p>
            <a:r>
              <a:rPr lang="en-US" dirty="0"/>
              <a:t>Classroom Management</a:t>
            </a:r>
          </a:p>
        </p:txBody>
      </p:sp>
      <p:sp>
        <p:nvSpPr>
          <p:cNvPr id="3" name="Content Placeholder 2"/>
          <p:cNvSpPr>
            <a:spLocks noGrp="1"/>
          </p:cNvSpPr>
          <p:nvPr>
            <p:ph idx="1"/>
          </p:nvPr>
        </p:nvSpPr>
        <p:spPr>
          <a:xfrm>
            <a:off x="203201" y="1270000"/>
            <a:ext cx="8720666" cy="4961468"/>
          </a:xfrm>
        </p:spPr>
        <p:txBody>
          <a:bodyPr>
            <a:noAutofit/>
          </a:bodyPr>
          <a:lstStyle/>
          <a:p>
            <a:pPr marL="514350" indent="-514350">
              <a:buFont typeface="+mj-lt"/>
              <a:buAutoNum type="arabicPeriod"/>
            </a:pPr>
            <a:r>
              <a:rPr lang="en-US" u="sng" dirty="0"/>
              <a:t>No need to spray the classroom. </a:t>
            </a:r>
            <a:r>
              <a:rPr lang="en-US" dirty="0"/>
              <a:t>Regular cleaning agents would work to control head lice.</a:t>
            </a:r>
          </a:p>
          <a:p>
            <a:pPr marL="514350" indent="-514350">
              <a:buFont typeface="+mj-lt"/>
              <a:buAutoNum type="arabicPeriod"/>
            </a:pPr>
            <a:endParaRPr lang="en-US" sz="1000" dirty="0"/>
          </a:p>
          <a:p>
            <a:pPr marL="514350" indent="-514350">
              <a:buFont typeface="+mj-lt"/>
              <a:buAutoNum type="arabicPeriod"/>
            </a:pPr>
            <a:r>
              <a:rPr lang="en-US" dirty="0"/>
              <a:t>Lice do not infest classrooms, carpets and chairs.</a:t>
            </a:r>
          </a:p>
          <a:p>
            <a:pPr marL="514350" indent="-514350">
              <a:buFont typeface="+mj-lt"/>
              <a:buAutoNum type="arabicPeriod"/>
            </a:pPr>
            <a:endParaRPr lang="en-US" sz="1000" dirty="0"/>
          </a:p>
          <a:p>
            <a:pPr marL="514350" indent="-514350">
              <a:buFont typeface="+mj-lt"/>
              <a:buAutoNum type="arabicPeriod"/>
            </a:pPr>
            <a:r>
              <a:rPr lang="en-US" dirty="0"/>
              <a:t>Space desks and chairs apart so that children are not sitting shoulder-to- shoulder.</a:t>
            </a:r>
          </a:p>
          <a:p>
            <a:pPr marL="514350" indent="-514350">
              <a:buFont typeface="+mj-lt"/>
              <a:buAutoNum type="arabicPeriod"/>
            </a:pPr>
            <a:endParaRPr lang="en-US" sz="1000" dirty="0"/>
          </a:p>
          <a:p>
            <a:pPr marL="514350" indent="-514350">
              <a:buFont typeface="+mj-lt"/>
              <a:buAutoNum type="arabicPeriod"/>
            </a:pPr>
            <a:r>
              <a:rPr lang="en-US" dirty="0"/>
              <a:t>Have children hang coats and hats separately. </a:t>
            </a:r>
          </a:p>
        </p:txBody>
      </p:sp>
    </p:spTree>
    <p:extLst>
      <p:ext uri="{BB962C8B-B14F-4D97-AF65-F5344CB8AC3E}">
        <p14:creationId xmlns:p14="http://schemas.microsoft.com/office/powerpoint/2010/main" val="2935522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463600"/>
            <a:ext cx="8720666" cy="6072667"/>
          </a:xfrm>
        </p:spPr>
        <p:txBody>
          <a:bodyPr>
            <a:noAutofit/>
          </a:bodyPr>
          <a:lstStyle/>
          <a:p>
            <a:pPr marL="514350" indent="-514350">
              <a:buFont typeface="+mj-lt"/>
              <a:buAutoNum type="arabicPeriod" startAt="5"/>
            </a:pPr>
            <a:r>
              <a:rPr lang="en-US" dirty="0"/>
              <a:t>Space children apart when standing or walking in lines.</a:t>
            </a:r>
          </a:p>
          <a:p>
            <a:pPr marL="514350" indent="-514350">
              <a:buFont typeface="+mj-lt"/>
              <a:buAutoNum type="arabicPeriod" startAt="5"/>
            </a:pPr>
            <a:endParaRPr lang="en-US" sz="1000" dirty="0"/>
          </a:p>
          <a:p>
            <a:pPr marL="514350" indent="-514350">
              <a:buFont typeface="+mj-lt"/>
              <a:buAutoNum type="arabicPeriod" startAt="5"/>
            </a:pPr>
            <a:r>
              <a:rPr lang="en-US" dirty="0"/>
              <a:t>During head lice outbreaks, minimize close contact games and sports, such as wrestling.</a:t>
            </a:r>
          </a:p>
          <a:p>
            <a:pPr marL="514350" indent="-514350">
              <a:buFont typeface="+mj-lt"/>
              <a:buAutoNum type="arabicPeriod" startAt="5"/>
            </a:pPr>
            <a:endParaRPr lang="en-US" sz="1000" dirty="0"/>
          </a:p>
          <a:p>
            <a:pPr marL="514350" indent="-514350">
              <a:buFont typeface="+mj-lt"/>
              <a:buAutoNum type="arabicPeriod" startAt="5"/>
            </a:pPr>
            <a:r>
              <a:rPr lang="en-US" dirty="0"/>
              <a:t>During outbreaks, minimize use of shared headgear and clothing. Always hand vacuum such headgear between users.</a:t>
            </a:r>
          </a:p>
          <a:p>
            <a:pPr marL="0" indent="0">
              <a:buNone/>
            </a:pPr>
            <a:endParaRPr lang="en-US" sz="1000" dirty="0"/>
          </a:p>
          <a:p>
            <a:pPr marL="514350" indent="-514350">
              <a:buFont typeface="+mj-lt"/>
              <a:buAutoNum type="arabicPeriod" startAt="5"/>
            </a:pPr>
            <a:r>
              <a:rPr lang="en-US" dirty="0"/>
              <a:t>Provide head louse prevention education to children, such as not sharing combs, brushes, hats, headbands, or clothing. </a:t>
            </a:r>
          </a:p>
        </p:txBody>
      </p:sp>
    </p:spTree>
    <p:extLst>
      <p:ext uri="{BB962C8B-B14F-4D97-AF65-F5344CB8AC3E}">
        <p14:creationId xmlns:p14="http://schemas.microsoft.com/office/powerpoint/2010/main" val="3237484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68867" y="-16934"/>
            <a:ext cx="7772400" cy="1143000"/>
          </a:xfrm>
        </p:spPr>
        <p:txBody>
          <a:bodyPr/>
          <a:lstStyle/>
          <a:p>
            <a:r>
              <a:rPr lang="en-US" dirty="0"/>
              <a:t>Please Remember</a:t>
            </a:r>
          </a:p>
        </p:txBody>
      </p:sp>
      <p:sp>
        <p:nvSpPr>
          <p:cNvPr id="58371" name="Rectangle 3"/>
          <p:cNvSpPr>
            <a:spLocks noGrp="1" noChangeArrowheads="1"/>
          </p:cNvSpPr>
          <p:nvPr>
            <p:ph type="body" sz="half" idx="1"/>
          </p:nvPr>
        </p:nvSpPr>
        <p:spPr>
          <a:xfrm>
            <a:off x="203199" y="965199"/>
            <a:ext cx="8754534" cy="5621867"/>
          </a:xfrm>
        </p:spPr>
        <p:txBody>
          <a:bodyPr>
            <a:normAutofit/>
          </a:bodyPr>
          <a:lstStyle/>
          <a:p>
            <a:r>
              <a:rPr lang="en-US" sz="3000" dirty="0"/>
              <a:t>Only </a:t>
            </a:r>
            <a:r>
              <a:rPr lang="en-US" sz="3000" b="1" dirty="0"/>
              <a:t>living lice </a:t>
            </a:r>
            <a:r>
              <a:rPr lang="en-US" sz="3000" dirty="0"/>
              <a:t>transfer from person to person.</a:t>
            </a:r>
          </a:p>
          <a:p>
            <a:r>
              <a:rPr lang="en-US" sz="3000" dirty="0"/>
              <a:t>Head lice don’t fly or jump. </a:t>
            </a:r>
          </a:p>
          <a:p>
            <a:r>
              <a:rPr lang="en-US" sz="3000" dirty="0"/>
              <a:t>They don’t transmit infectious disease.</a:t>
            </a:r>
          </a:p>
          <a:p>
            <a:r>
              <a:rPr lang="en-US" sz="3000" dirty="0"/>
              <a:t>Head lice can’t survive more than                                        48 hours away from the host. </a:t>
            </a:r>
          </a:p>
          <a:p>
            <a:r>
              <a:rPr lang="en-US" sz="3000" dirty="0"/>
              <a:t>Head lice can’t live within rugs,                                  carpets, or school buses.</a:t>
            </a:r>
          </a:p>
          <a:p>
            <a:pPr>
              <a:lnSpc>
                <a:spcPct val="90000"/>
              </a:lnSpc>
            </a:pPr>
            <a:r>
              <a:rPr lang="en-CA" sz="3000" dirty="0"/>
              <a:t>No need to exclude infested kids from school.</a:t>
            </a:r>
          </a:p>
          <a:p>
            <a:pPr>
              <a:lnSpc>
                <a:spcPct val="90000"/>
              </a:lnSpc>
            </a:pPr>
            <a:r>
              <a:rPr lang="en-CA" sz="3000" dirty="0"/>
              <a:t>Work with parents! Routine screening,                             early detection, accurate ID and thorough                      removal of lice and nits.</a:t>
            </a:r>
          </a:p>
        </p:txBody>
      </p:sp>
      <p:graphicFrame>
        <p:nvGraphicFramePr>
          <p:cNvPr id="58373" name="Object 5"/>
          <p:cNvGraphicFramePr>
            <a:graphicFrameLocks noGrp="1" noChangeAspect="1"/>
          </p:cNvGraphicFramePr>
          <p:nvPr>
            <p:ph type="clipArt" sz="half" idx="2"/>
            <p:extLst>
              <p:ext uri="{D42A27DB-BD31-4B8C-83A1-F6EECF244321}">
                <p14:modId xmlns:p14="http://schemas.microsoft.com/office/powerpoint/2010/main" val="815249802"/>
              </p:ext>
            </p:extLst>
          </p:nvPr>
        </p:nvGraphicFramePr>
        <p:xfrm>
          <a:off x="6914497" y="1481667"/>
          <a:ext cx="2229503" cy="3928533"/>
        </p:xfrm>
        <a:graphic>
          <a:graphicData uri="http://schemas.openxmlformats.org/presentationml/2006/ole">
            <mc:AlternateContent xmlns:mc="http://schemas.openxmlformats.org/markup-compatibility/2006">
              <mc:Choice xmlns:v="urn:schemas-microsoft-com:vml" Requires="v">
                <p:oleObj spid="_x0000_s23787" name="Clip" r:id="rId4" imgW="2838600" imgH="5000760" progId="MS_ClipArt_Gallery.2">
                  <p:embed/>
                </p:oleObj>
              </mc:Choice>
              <mc:Fallback>
                <p:oleObj name="Clip" r:id="rId4" imgW="2838600" imgH="500076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497" y="1481667"/>
                        <a:ext cx="2229503" cy="392853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145868566"/>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3203575" y="1484313"/>
            <a:ext cx="5761038" cy="3816350"/>
          </a:xfrm>
        </p:spPr>
        <p:txBody>
          <a:bodyPr>
            <a:normAutofit fontScale="90000"/>
          </a:bodyPr>
          <a:lstStyle/>
          <a:p>
            <a:pPr eaLnBrk="1" fontAlgn="auto" hangingPunct="1">
              <a:spcAft>
                <a:spcPts val="0"/>
              </a:spcAft>
              <a:defRPr/>
            </a:pPr>
            <a:r>
              <a:rPr lang="en-CA" dirty="0">
                <a:latin typeface="+mn-lt"/>
                <a:ea typeface="+mj-ea"/>
                <a:cs typeface="+mj-cs"/>
              </a:rPr>
              <a:t>Questions?</a:t>
            </a:r>
            <a:br>
              <a:rPr lang="en-CA" dirty="0">
                <a:latin typeface="+mn-lt"/>
                <a:ea typeface="+mj-ea"/>
                <a:cs typeface="+mj-cs"/>
              </a:rPr>
            </a:br>
            <a:r>
              <a:rPr lang="en-CA" dirty="0">
                <a:latin typeface="+mn-lt"/>
                <a:ea typeface="+mj-ea"/>
                <a:cs typeface="+mj-cs"/>
              </a:rPr>
              <a:t/>
            </a:r>
            <a:br>
              <a:rPr lang="en-CA" dirty="0">
                <a:latin typeface="+mn-lt"/>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Garamond" pitchFamily="18" charset="0"/>
                <a:ea typeface="+mj-ea"/>
                <a:cs typeface="+mj-cs"/>
              </a:rPr>
              <a:t/>
            </a:r>
            <a:br>
              <a:rPr lang="en-CA" dirty="0">
                <a:latin typeface="Garamond" pitchFamily="18" charset="0"/>
                <a:ea typeface="+mj-ea"/>
                <a:cs typeface="+mj-cs"/>
              </a:rPr>
            </a:br>
            <a:r>
              <a:rPr lang="en-CA" dirty="0">
                <a:latin typeface="+mn-lt"/>
                <a:ea typeface="+mj-ea"/>
                <a:cs typeface="+mj-cs"/>
              </a:rPr>
              <a:t>Thank You</a:t>
            </a:r>
          </a:p>
        </p:txBody>
      </p:sp>
      <p:pic>
        <p:nvPicPr>
          <p:cNvPr id="2" name="Picture 1" descr="IMG_29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155" y="1735418"/>
            <a:ext cx="4492977" cy="3369733"/>
          </a:xfrm>
          <a:prstGeom prst="rect">
            <a:avLst/>
          </a:prstGeom>
          <a:effectLst>
            <a:softEdge rad="114300"/>
          </a:effectLst>
        </p:spPr>
      </p:pic>
      <p:pic>
        <p:nvPicPr>
          <p:cNvPr id="8" name="Picture 5" descr="j02711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265333" y="2114613"/>
            <a:ext cx="2105507" cy="2635188"/>
          </a:xfrm>
          <a:prstGeom prst="rect">
            <a:avLst/>
          </a:prstGeom>
        </p:spPr>
      </p:pic>
    </p:spTree>
    <p:extLst>
      <p:ext uri="{BB962C8B-B14F-4D97-AF65-F5344CB8AC3E}">
        <p14:creationId xmlns:p14="http://schemas.microsoft.com/office/powerpoint/2010/main" val="2086130742"/>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a:t>
            </a:r>
            <a:endParaRPr lang="en-US" sz="1400" dirty="0"/>
          </a:p>
        </p:txBody>
      </p:sp>
      <p:sp>
        <p:nvSpPr>
          <p:cNvPr id="4" name="Title 1"/>
          <p:cNvSpPr txBox="1">
            <a:spLocks/>
          </p:cNvSpPr>
          <p:nvPr/>
        </p:nvSpPr>
        <p:spPr>
          <a:xfrm>
            <a:off x="0" y="54505"/>
            <a:ext cx="9067800" cy="724429"/>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gn="ctr">
              <a:lnSpc>
                <a:spcPct val="115000"/>
              </a:lnSpc>
              <a:buClr>
                <a:srgbClr val="DD8047"/>
              </a:buClr>
              <a:buSzPct val="70000"/>
              <a:tabLst>
                <a:tab pos="457200" algn="l"/>
              </a:tabLst>
            </a:pPr>
            <a:r>
              <a:rPr lang="en-US" sz="3600" dirty="0">
                <a:solidFill>
                  <a:srgbClr val="000000"/>
                </a:solidFill>
              </a:rPr>
              <a:t>What was really behind the “</a:t>
            </a:r>
            <a:r>
              <a:rPr lang="en-US" sz="3600" dirty="0" err="1">
                <a:solidFill>
                  <a:srgbClr val="000000"/>
                </a:solidFill>
              </a:rPr>
              <a:t>selfie</a:t>
            </a:r>
            <a:r>
              <a:rPr lang="en-US" sz="3600" dirty="0">
                <a:solidFill>
                  <a:srgbClr val="000000"/>
                </a:solidFill>
              </a:rPr>
              <a:t>”?</a:t>
            </a:r>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sp>
        <p:nvSpPr>
          <p:cNvPr id="13" name="Content Placeholder 12"/>
          <p:cNvSpPr>
            <a:spLocks noGrp="1"/>
          </p:cNvSpPr>
          <p:nvPr>
            <p:ph sz="quarter" idx="1"/>
          </p:nvPr>
        </p:nvSpPr>
        <p:spPr>
          <a:xfrm>
            <a:off x="135467" y="1019855"/>
            <a:ext cx="8627533" cy="1300012"/>
          </a:xfrm>
        </p:spPr>
        <p:txBody>
          <a:bodyPr/>
          <a:lstStyle/>
          <a:p>
            <a:r>
              <a:rPr lang="en-US" dirty="0"/>
              <a:t>More than a million </a:t>
            </a:r>
            <a:r>
              <a:rPr lang="en-US" dirty="0" err="1"/>
              <a:t>selfies</a:t>
            </a:r>
            <a:r>
              <a:rPr lang="en-US" dirty="0"/>
              <a:t> are taken each day, according to research by </a:t>
            </a:r>
            <a:r>
              <a:rPr lang="en-US" dirty="0" err="1"/>
              <a:t>TechInfographics.com</a:t>
            </a:r>
            <a:r>
              <a:rPr lang="en-US" dirty="0"/>
              <a:t>.</a:t>
            </a:r>
          </a:p>
          <a:p>
            <a:endParaRPr lang="en-US" dirty="0"/>
          </a:p>
        </p:txBody>
      </p:sp>
      <p:sp>
        <p:nvSpPr>
          <p:cNvPr id="14" name="Rectangle 13"/>
          <p:cNvSpPr/>
          <p:nvPr/>
        </p:nvSpPr>
        <p:spPr>
          <a:xfrm>
            <a:off x="347823" y="6114400"/>
            <a:ext cx="3687804" cy="646331"/>
          </a:xfrm>
          <a:prstGeom prst="rect">
            <a:avLst/>
          </a:prstGeom>
        </p:spPr>
        <p:txBody>
          <a:bodyPr wrap="none">
            <a:spAutoFit/>
          </a:bodyPr>
          <a:lstStyle/>
          <a:p>
            <a:r>
              <a:rPr lang="en-US" dirty="0"/>
              <a:t>President Obama with </a:t>
            </a:r>
            <a:br>
              <a:rPr lang="en-US" dirty="0"/>
            </a:br>
            <a:r>
              <a:rPr lang="en-US" dirty="0"/>
              <a:t>Malaysian Prime Minister </a:t>
            </a:r>
            <a:r>
              <a:rPr lang="en-US" dirty="0" err="1"/>
              <a:t>Najib</a:t>
            </a:r>
            <a:r>
              <a:rPr lang="en-US" dirty="0"/>
              <a:t> </a:t>
            </a:r>
            <a:r>
              <a:rPr lang="en-US" dirty="0" err="1"/>
              <a:t>Razak</a:t>
            </a:r>
            <a:endParaRPr lang="en-US" dirty="0"/>
          </a:p>
        </p:txBody>
      </p:sp>
      <p:pic>
        <p:nvPicPr>
          <p:cNvPr id="15" name="Picture 14"/>
          <p:cNvPicPr>
            <a:picLocks noChangeAspect="1"/>
          </p:cNvPicPr>
          <p:nvPr/>
        </p:nvPicPr>
        <p:blipFill>
          <a:blip r:embed="rId3"/>
          <a:stretch>
            <a:fillRect/>
          </a:stretch>
        </p:blipFill>
        <p:spPr>
          <a:xfrm>
            <a:off x="651933" y="2534771"/>
            <a:ext cx="2629236" cy="350564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667" y="2319867"/>
            <a:ext cx="2456222" cy="4368800"/>
          </a:xfrm>
          <a:prstGeom prst="rect">
            <a:avLst/>
          </a:prstGeom>
        </p:spPr>
      </p:pic>
      <p:pic>
        <p:nvPicPr>
          <p:cNvPr id="17" name="Picture 16"/>
          <p:cNvPicPr>
            <a:picLocks noChangeAspect="1"/>
          </p:cNvPicPr>
          <p:nvPr/>
        </p:nvPicPr>
        <p:blipFill>
          <a:blip r:embed="rId5"/>
          <a:stretch>
            <a:fillRect/>
          </a:stretch>
        </p:blipFill>
        <p:spPr>
          <a:xfrm>
            <a:off x="3533491" y="2625657"/>
            <a:ext cx="2661530" cy="2514600"/>
          </a:xfrm>
          <a:prstGeom prst="rect">
            <a:avLst/>
          </a:prstGeom>
        </p:spPr>
      </p:pic>
      <p:sp>
        <p:nvSpPr>
          <p:cNvPr id="18" name="Rectangle 17"/>
          <p:cNvSpPr/>
          <p:nvPr/>
        </p:nvSpPr>
        <p:spPr>
          <a:xfrm>
            <a:off x="3533491" y="5140257"/>
            <a:ext cx="1633139" cy="646331"/>
          </a:xfrm>
          <a:prstGeom prst="rect">
            <a:avLst/>
          </a:prstGeom>
        </p:spPr>
        <p:txBody>
          <a:bodyPr wrap="none">
            <a:spAutoFit/>
          </a:bodyPr>
          <a:lstStyle/>
          <a:p>
            <a:r>
              <a:rPr lang="en-US" dirty="0"/>
              <a:t>The Holy Father</a:t>
            </a:r>
            <a:br>
              <a:rPr lang="en-US" dirty="0"/>
            </a:br>
            <a:r>
              <a:rPr lang="en-US" dirty="0"/>
              <a:t>Pope Francis</a:t>
            </a:r>
          </a:p>
        </p:txBody>
      </p:sp>
      <p:grpSp>
        <p:nvGrpSpPr>
          <p:cNvPr id="6" name="Group 5">
            <a:extLst>
              <a:ext uri="{FF2B5EF4-FFF2-40B4-BE49-F238E27FC236}">
                <a16:creationId xmlns:a16="http://schemas.microsoft.com/office/drawing/2014/main" xmlns="" id="{C45B9B86-609B-5145-93DF-683D3745B67B}"/>
              </a:ext>
            </a:extLst>
          </p:cNvPr>
          <p:cNvGrpSpPr/>
          <p:nvPr/>
        </p:nvGrpSpPr>
        <p:grpSpPr>
          <a:xfrm>
            <a:off x="92507" y="778934"/>
            <a:ext cx="8999678" cy="6167329"/>
            <a:chOff x="92507" y="778934"/>
            <a:chExt cx="8999678" cy="6167329"/>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b="8154"/>
            <a:stretch/>
          </p:blipFill>
          <p:spPr>
            <a:xfrm>
              <a:off x="92507" y="778934"/>
              <a:ext cx="8975293" cy="6167329"/>
            </a:xfrm>
            <a:prstGeom prst="rect">
              <a:avLst/>
            </a:prstGeom>
          </p:spPr>
        </p:pic>
        <p:sp>
          <p:nvSpPr>
            <p:cNvPr id="3" name="TextBox 2">
              <a:extLst>
                <a:ext uri="{FF2B5EF4-FFF2-40B4-BE49-F238E27FC236}">
                  <a16:creationId xmlns:a16="http://schemas.microsoft.com/office/drawing/2014/main" xmlns="" id="{E0D12EF0-23F6-3D47-9336-FE6B6080F700}"/>
                </a:ext>
              </a:extLst>
            </p:cNvPr>
            <p:cNvSpPr txBox="1"/>
            <p:nvPr/>
          </p:nvSpPr>
          <p:spPr>
            <a:xfrm>
              <a:off x="6692489" y="6488668"/>
              <a:ext cx="2399696" cy="369332"/>
            </a:xfrm>
            <a:prstGeom prst="rect">
              <a:avLst/>
            </a:prstGeom>
            <a:noFill/>
          </p:spPr>
          <p:txBody>
            <a:bodyPr wrap="none" rtlCol="0">
              <a:spAutoFit/>
            </a:bodyPr>
            <a:lstStyle/>
            <a:p>
              <a:r>
                <a:rPr lang="en-US" dirty="0"/>
                <a:t>Image: </a:t>
              </a:r>
              <a:r>
                <a:rPr lang="en-US" dirty="0" err="1"/>
                <a:t>Shujuan</a:t>
              </a:r>
              <a:r>
                <a:rPr lang="en-US" dirty="0"/>
                <a:t> (Lucy)Li</a:t>
              </a:r>
            </a:p>
          </p:txBody>
        </p:sp>
      </p:grpSp>
    </p:spTree>
    <p:extLst>
      <p:ext uri="{BB962C8B-B14F-4D97-AF65-F5344CB8AC3E}">
        <p14:creationId xmlns:p14="http://schemas.microsoft.com/office/powerpoint/2010/main" val="2480309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5200" dirty="0" smtClean="0">
                <a:hlinkClick r:id="rId2"/>
              </a:rPr>
              <a:t>www.cals.arizona.edu/apmc/public-health-IPM</a:t>
            </a:r>
            <a:endParaRPr lang="en-US" sz="5200" dirty="0" smtClean="0"/>
          </a:p>
          <a:p>
            <a:endParaRPr lang="en-US" dirty="0" smtClean="0"/>
          </a:p>
        </p:txBody>
      </p:sp>
    </p:spTree>
    <p:extLst>
      <p:ext uri="{BB962C8B-B14F-4D97-AF65-F5344CB8AC3E}">
        <p14:creationId xmlns:p14="http://schemas.microsoft.com/office/powerpoint/2010/main" val="1832902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53424" y="825213"/>
            <a:ext cx="2637990" cy="3463444"/>
            <a:chOff x="7825005" y="651357"/>
            <a:chExt cx="2637990" cy="3463444"/>
          </a:xfrm>
        </p:grpSpPr>
        <p:pic>
          <p:nvPicPr>
            <p:cNvPr id="10" name="Picture 9"/>
            <p:cNvPicPr>
              <a:picLocks noChangeAspect="1"/>
            </p:cNvPicPr>
            <p:nvPr/>
          </p:nvPicPr>
          <p:blipFill>
            <a:blip r:embed="rId3"/>
            <a:stretch>
              <a:fillRect/>
            </a:stretch>
          </p:blipFill>
          <p:spPr>
            <a:xfrm>
              <a:off x="7825005" y="651357"/>
              <a:ext cx="2637990" cy="3463444"/>
            </a:xfrm>
            <a:prstGeom prst="rect">
              <a:avLst/>
            </a:prstGeom>
            <a:effectLst>
              <a:softEdge rad="254000"/>
            </a:effectLst>
          </p:spPr>
        </p:pic>
        <p:sp>
          <p:nvSpPr>
            <p:cNvPr id="4" name="Oval 3"/>
            <p:cNvSpPr/>
            <p:nvPr/>
          </p:nvSpPr>
          <p:spPr>
            <a:xfrm>
              <a:off x="7958667" y="2556935"/>
              <a:ext cx="440266" cy="4402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86267" y="610987"/>
            <a:ext cx="5384800" cy="5959146"/>
          </a:xfrm>
        </p:spPr>
        <p:txBody>
          <a:bodyPr>
            <a:normAutofit/>
          </a:bodyPr>
          <a:lstStyle/>
          <a:p>
            <a:r>
              <a:rPr lang="en-CA" dirty="0"/>
              <a:t>Size of a sesame seed (2-3 mm long).</a:t>
            </a:r>
          </a:p>
          <a:p>
            <a:r>
              <a:rPr lang="en-CA" altLang="ja-JP" dirty="0"/>
              <a:t>Tan in color.</a:t>
            </a:r>
          </a:p>
          <a:p>
            <a:r>
              <a:rPr lang="en-US" dirty="0"/>
              <a:t>Crawl rapidly using claw-like legs across the scalp.</a:t>
            </a:r>
          </a:p>
          <a:p>
            <a:r>
              <a:rPr lang="en-US" dirty="0"/>
              <a:t>Die off scalp within 2 days.</a:t>
            </a:r>
          </a:p>
          <a:p>
            <a:r>
              <a:rPr lang="en-US" dirty="0"/>
              <a:t>1% of students affected.</a:t>
            </a:r>
          </a:p>
          <a:p>
            <a:r>
              <a:rPr lang="en-US" dirty="0"/>
              <a:t>Schools are not good transition zones.</a:t>
            </a:r>
          </a:p>
          <a:p>
            <a:r>
              <a:rPr lang="en-US" dirty="0"/>
              <a:t>$1 billion US cost. </a:t>
            </a:r>
          </a:p>
          <a:p>
            <a:endParaRPr lang="en-US" dirty="0"/>
          </a:p>
          <a:p>
            <a:endParaRPr lang="en-US"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299199" y="4030133"/>
            <a:ext cx="2592215" cy="2709333"/>
          </a:xfrm>
          <a:prstGeom prst="rect">
            <a:avLst/>
          </a:prstGeom>
          <a:noFill/>
          <a:ln>
            <a:noFill/>
          </a:ln>
          <a:effectLst>
            <a:softEdge rad="152400"/>
          </a:effectLst>
          <a:extLst>
            <a:ext uri="{FAA26D3D-D897-4be2-8F04-BA451C77F1D7}">
              <ma14:placeholderFlag xmlns:ma14="http://schemas.microsoft.com/office/mac/drawingml/2011/main" xmlns=""/>
            </a:ext>
          </a:extLst>
        </p:spPr>
      </p:pic>
      <p:sp>
        <p:nvSpPr>
          <p:cNvPr id="6" name="Curved Right Arrow 5"/>
          <p:cNvSpPr/>
          <p:nvPr/>
        </p:nvSpPr>
        <p:spPr>
          <a:xfrm rot="21359375">
            <a:off x="5350934" y="2922322"/>
            <a:ext cx="1036153" cy="253547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943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lucy:Desktop:Li's head lice:Lice grasping on a hair.jpg">
            <a:extLst>
              <a:ext uri="{FF2B5EF4-FFF2-40B4-BE49-F238E27FC236}">
                <a16:creationId xmlns:a16="http://schemas.microsoft.com/office/drawing/2014/main" xmlns="" id="{213A1A23-C1BC-7947-9C13-6911F30E90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43215" y="946017"/>
            <a:ext cx="6142987" cy="5134336"/>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grpSp>
        <p:nvGrpSpPr>
          <p:cNvPr id="14" name="Group 13">
            <a:extLst>
              <a:ext uri="{FF2B5EF4-FFF2-40B4-BE49-F238E27FC236}">
                <a16:creationId xmlns:a16="http://schemas.microsoft.com/office/drawing/2014/main" xmlns="" id="{E49B2313-946F-9A41-8537-E84AB150EAB6}"/>
              </a:ext>
            </a:extLst>
          </p:cNvPr>
          <p:cNvGrpSpPr/>
          <p:nvPr/>
        </p:nvGrpSpPr>
        <p:grpSpPr>
          <a:xfrm>
            <a:off x="164891" y="441691"/>
            <a:ext cx="3397427" cy="6142988"/>
            <a:chOff x="3455035" y="1409383"/>
            <a:chExt cx="2233930" cy="4039235"/>
          </a:xfrm>
        </p:grpSpPr>
        <p:pic>
          <p:nvPicPr>
            <p:cNvPr id="7" name="Picture 6" descr="Macintosh HD:Users:lucy:Desktop:Li's head lice:Male head lice.jpg">
              <a:extLst>
                <a:ext uri="{FF2B5EF4-FFF2-40B4-BE49-F238E27FC236}">
                  <a16:creationId xmlns:a16="http://schemas.microsoft.com/office/drawing/2014/main" xmlns="" id="{01D864E5-014A-A348-805B-CFB81F9DF1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55035" y="1409383"/>
              <a:ext cx="2233930" cy="4039235"/>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cxnSp>
          <p:nvCxnSpPr>
            <p:cNvPr id="8" name="Straight Arrow Connector 7">
              <a:extLst>
                <a:ext uri="{FF2B5EF4-FFF2-40B4-BE49-F238E27FC236}">
                  <a16:creationId xmlns:a16="http://schemas.microsoft.com/office/drawing/2014/main" xmlns="" id="{5EA80439-9468-B54E-8DC1-86372A4A60DA}"/>
                </a:ext>
              </a:extLst>
            </p:cNvPr>
            <p:cNvCxnSpPr/>
            <p:nvPr/>
          </p:nvCxnSpPr>
          <p:spPr>
            <a:xfrm flipH="1">
              <a:off x="4222750" y="1409383"/>
              <a:ext cx="219075" cy="328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xmlns="" id="{14DB00ED-82E1-224B-BA3F-10C4855AB37D}"/>
                </a:ext>
              </a:extLst>
            </p:cNvPr>
            <p:cNvCxnSpPr/>
            <p:nvPr/>
          </p:nvCxnSpPr>
          <p:spPr>
            <a:xfrm flipH="1">
              <a:off x="5429885" y="1738313"/>
              <a:ext cx="109220" cy="328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xmlns="" id="{A8BAFFC3-13BE-1542-9C51-8C89DEF4920B}"/>
                </a:ext>
              </a:extLst>
            </p:cNvPr>
            <p:cNvCxnSpPr/>
            <p:nvPr/>
          </p:nvCxnSpPr>
          <p:spPr>
            <a:xfrm flipV="1">
              <a:off x="3674110" y="3602038"/>
              <a:ext cx="0" cy="328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99878D00-C5E1-0242-8C79-A2183620B321}"/>
                </a:ext>
              </a:extLst>
            </p:cNvPr>
            <p:cNvCxnSpPr/>
            <p:nvPr/>
          </p:nvCxnSpPr>
          <p:spPr>
            <a:xfrm flipV="1">
              <a:off x="5100955" y="3821748"/>
              <a:ext cx="109220" cy="328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xmlns="" id="{A1932E7C-19F2-FF45-BAF9-7223EF01C1E7}"/>
                </a:ext>
              </a:extLst>
            </p:cNvPr>
            <p:cNvCxnSpPr/>
            <p:nvPr/>
          </p:nvCxnSpPr>
          <p:spPr>
            <a:xfrm flipH="1" flipV="1">
              <a:off x="5320665" y="3382963"/>
              <a:ext cx="219075" cy="219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289F9799-CB2C-6D4C-AEE5-89B3F180C32E}"/>
                </a:ext>
              </a:extLst>
            </p:cNvPr>
            <p:cNvCxnSpPr/>
            <p:nvPr/>
          </p:nvCxnSpPr>
          <p:spPr>
            <a:xfrm>
              <a:off x="3455035" y="2725103"/>
              <a:ext cx="109220" cy="328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xmlns="" id="{0647F8D3-0F03-9F41-B19F-D4B5A361C23F}"/>
              </a:ext>
            </a:extLst>
          </p:cNvPr>
          <p:cNvSpPr txBox="1"/>
          <p:nvPr/>
        </p:nvSpPr>
        <p:spPr>
          <a:xfrm>
            <a:off x="6577635" y="6552626"/>
            <a:ext cx="2489464" cy="369332"/>
          </a:xfrm>
          <a:prstGeom prst="rect">
            <a:avLst/>
          </a:prstGeom>
          <a:noFill/>
        </p:spPr>
        <p:txBody>
          <a:bodyPr wrap="none" rtlCol="0">
            <a:spAutoFit/>
          </a:bodyPr>
          <a:lstStyle/>
          <a:p>
            <a:r>
              <a:rPr lang="en-US" dirty="0"/>
              <a:t>Images: </a:t>
            </a:r>
            <a:r>
              <a:rPr lang="en-US" dirty="0" err="1"/>
              <a:t>Shujuan</a:t>
            </a:r>
            <a:r>
              <a:rPr lang="en-US" dirty="0"/>
              <a:t> (Lucy)Li</a:t>
            </a:r>
          </a:p>
        </p:txBody>
      </p:sp>
    </p:spTree>
    <p:extLst>
      <p:ext uri="{BB962C8B-B14F-4D97-AF65-F5344CB8AC3E}">
        <p14:creationId xmlns:p14="http://schemas.microsoft.com/office/powerpoint/2010/main" val="205305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059504"/>
            <a:ext cx="5734987" cy="3798498"/>
          </a:xfrm>
          <a:prstGeom prst="rect">
            <a:avLst/>
          </a:prstGeom>
        </p:spPr>
      </p:pic>
      <p:sp>
        <p:nvSpPr>
          <p:cNvPr id="2" name="Title 1"/>
          <p:cNvSpPr>
            <a:spLocks noGrp="1"/>
          </p:cNvSpPr>
          <p:nvPr>
            <p:ph type="title"/>
          </p:nvPr>
        </p:nvSpPr>
        <p:spPr/>
        <p:txBody>
          <a:bodyPr>
            <a:normAutofit/>
          </a:bodyPr>
          <a:lstStyle/>
          <a:p>
            <a:pPr lvl="0"/>
            <a:r>
              <a:rPr lang="en-US" sz="1400" dirty="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a:bodyPr>
          <a:lstStyle/>
          <a:p>
            <a:fld id="{7A3B7630-EB21-464F-BCF3-B6E27F6BDC28}" type="slidenum">
              <a:rPr lang="en-US" smtClean="0"/>
              <a:pPr/>
              <a:t>9</a:t>
            </a:fld>
            <a:endParaRPr lang="en-US"/>
          </a:p>
        </p:txBody>
      </p:sp>
      <p:sp>
        <p:nvSpPr>
          <p:cNvPr id="8" name="Content Placeholder 5"/>
          <p:cNvSpPr>
            <a:spLocks noGrp="1"/>
          </p:cNvSpPr>
          <p:nvPr>
            <p:ph sz="quarter" idx="1"/>
          </p:nvPr>
        </p:nvSpPr>
        <p:spPr>
          <a:xfrm>
            <a:off x="457200" y="506804"/>
            <a:ext cx="8156448" cy="5105400"/>
          </a:xfrm>
        </p:spPr>
        <p:txBody>
          <a:bodyPr>
            <a:noAutofit/>
          </a:bodyPr>
          <a:lstStyle/>
          <a:p>
            <a:r>
              <a:rPr lang="en-US" sz="3600" dirty="0"/>
              <a:t>Lice feed many times each day.</a:t>
            </a:r>
          </a:p>
          <a:p>
            <a:r>
              <a:rPr lang="en-US" sz="3600" dirty="0"/>
              <a:t>Cause itching and sleeplessness.</a:t>
            </a:r>
          </a:p>
          <a:p>
            <a:r>
              <a:rPr lang="en-US" sz="3600" dirty="0"/>
              <a:t>Scratching may lead to secondary skin infections.</a:t>
            </a:r>
          </a:p>
          <a:p>
            <a:r>
              <a:rPr lang="en-US" sz="3600" dirty="0"/>
              <a:t>Do not transmit disease </a:t>
            </a:r>
            <a:br>
              <a:rPr lang="en-US" sz="3600" dirty="0"/>
            </a:br>
            <a:r>
              <a:rPr lang="en-US" sz="3600" dirty="0"/>
              <a:t>causing pathogens.</a:t>
            </a:r>
          </a:p>
          <a:p>
            <a:pPr marL="0" indent="0">
              <a:buNone/>
            </a:pPr>
            <a:endParaRPr lang="en-US" sz="3200" dirty="0"/>
          </a:p>
          <a:p>
            <a:pPr marL="514350" indent="-514350">
              <a:buFont typeface="+mj-lt"/>
              <a:buAutoNum type="arabicPeriod" startAt="4"/>
            </a:pPr>
            <a:endParaRPr lang="en-US" sz="3200" dirty="0"/>
          </a:p>
        </p:txBody>
      </p:sp>
      <p:sp>
        <p:nvSpPr>
          <p:cNvPr id="10" name="TextBox 9"/>
          <p:cNvSpPr txBox="1"/>
          <p:nvPr/>
        </p:nvSpPr>
        <p:spPr>
          <a:xfrm>
            <a:off x="1669049" y="6235824"/>
            <a:ext cx="3018775" cy="369332"/>
          </a:xfrm>
          <a:prstGeom prst="rect">
            <a:avLst/>
          </a:prstGeom>
          <a:noFill/>
        </p:spPr>
        <p:txBody>
          <a:bodyPr wrap="none" rtlCol="0">
            <a:spAutoFit/>
          </a:bodyPr>
          <a:lstStyle/>
          <a:p>
            <a:pPr algn="r"/>
            <a:r>
              <a:rPr lang="en-US" i="1" dirty="0"/>
              <a:t>Head lice feeding causes itching</a:t>
            </a:r>
          </a:p>
        </p:txBody>
      </p:sp>
    </p:spTree>
    <p:extLst>
      <p:ext uri="{BB962C8B-B14F-4D97-AF65-F5344CB8AC3E}">
        <p14:creationId xmlns:p14="http://schemas.microsoft.com/office/powerpoint/2010/main" val="1450024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7067" y="338668"/>
            <a:ext cx="8906933" cy="5787496"/>
          </a:xfrm>
        </p:spPr>
        <p:txBody>
          <a:bodyPr>
            <a:noAutofit/>
          </a:bodyPr>
          <a:lstStyle/>
          <a:p>
            <a:r>
              <a:rPr lang="en-US" sz="3200" dirty="0"/>
              <a:t>Females attach nits to hair 1 mm from the scalp. </a:t>
            </a:r>
          </a:p>
          <a:p>
            <a:r>
              <a:rPr lang="en-US" sz="3200" dirty="0"/>
              <a:t>Nits need body warmth.</a:t>
            </a:r>
            <a:endParaRPr lang="en-US" sz="1100" dirty="0"/>
          </a:p>
          <a:p>
            <a:r>
              <a:rPr lang="en-US" sz="3200" dirty="0"/>
              <a:t>Unhatched eggs are not obvious. </a:t>
            </a:r>
          </a:p>
          <a:p>
            <a:r>
              <a:rPr lang="en-US" sz="3200" dirty="0"/>
              <a:t>Nits are easily seen at the hairline.</a:t>
            </a:r>
          </a:p>
          <a:p>
            <a:r>
              <a:rPr lang="en-US" sz="3200" dirty="0"/>
              <a:t>Nits &gt;1cm – hatched.</a:t>
            </a:r>
          </a:p>
          <a:p>
            <a:pPr marL="514350" indent="-514350">
              <a:buFont typeface="+mj-lt"/>
              <a:buAutoNum type="arabicPeriod" startAt="4"/>
            </a:pPr>
            <a:endParaRPr lang="en-US" sz="32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9936"/>
          <a:stretch/>
        </p:blipFill>
        <p:spPr>
          <a:xfrm>
            <a:off x="3403599" y="3199033"/>
            <a:ext cx="5588551" cy="3354167"/>
          </a:xfrm>
          <a:prstGeom prst="rect">
            <a:avLst/>
          </a:prstGeom>
          <a:effectLst>
            <a:softEdge rad="88900"/>
          </a:effectLst>
        </p:spPr>
      </p:pic>
      <p:sp>
        <p:nvSpPr>
          <p:cNvPr id="4" name="TextBox 3"/>
          <p:cNvSpPr txBox="1"/>
          <p:nvPr/>
        </p:nvSpPr>
        <p:spPr>
          <a:xfrm>
            <a:off x="5863793" y="6282267"/>
            <a:ext cx="3128357" cy="646331"/>
          </a:xfrm>
          <a:prstGeom prst="rect">
            <a:avLst/>
          </a:prstGeom>
          <a:noFill/>
        </p:spPr>
        <p:txBody>
          <a:bodyPr wrap="none" rtlCol="0">
            <a:spAutoFit/>
          </a:bodyPr>
          <a:lstStyle/>
          <a:p>
            <a:pPr algn="r"/>
            <a:r>
              <a:rPr lang="en-US" i="1" dirty="0"/>
              <a:t>Head lice nits – </a:t>
            </a:r>
            <a:br>
              <a:rPr lang="en-US" i="1" dirty="0"/>
            </a:br>
            <a:r>
              <a:rPr lang="en-US" i="1" dirty="0"/>
              <a:t>Shujuan Li, University of Arizona</a:t>
            </a:r>
          </a:p>
        </p:txBody>
      </p:sp>
    </p:spTree>
    <p:extLst>
      <p:ext uri="{BB962C8B-B14F-4D97-AF65-F5344CB8AC3E}">
        <p14:creationId xmlns:p14="http://schemas.microsoft.com/office/powerpoint/2010/main" val="274136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ext Box 7"/>
          <p:cNvSpPr txBox="1">
            <a:spLocks noGrp="1" noChangeArrowheads="1"/>
          </p:cNvSpPr>
          <p:nvPr>
            <p:ph type="body" idx="1"/>
          </p:nvPr>
        </p:nvSpPr>
        <p:spPr>
          <a:xfrm>
            <a:off x="191687" y="440268"/>
            <a:ext cx="6209114" cy="1778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2500" lnSpcReduction="10000"/>
          </a:bodyPr>
          <a:lstStyle/>
          <a:p>
            <a:r>
              <a:rPr lang="en-US" dirty="0"/>
              <a:t>Eggs that have died or hatched, remain firmly attached to the hair; but will never again produce another louse.</a:t>
            </a:r>
          </a:p>
        </p:txBody>
      </p:sp>
      <p:grpSp>
        <p:nvGrpSpPr>
          <p:cNvPr id="3" name="Group 2"/>
          <p:cNvGrpSpPr/>
          <p:nvPr/>
        </p:nvGrpSpPr>
        <p:grpSpPr>
          <a:xfrm>
            <a:off x="1160463" y="2770188"/>
            <a:ext cx="6475412" cy="3524250"/>
            <a:chOff x="1262063" y="2255838"/>
            <a:chExt cx="6475412" cy="3524250"/>
          </a:xfrm>
        </p:grpSpPr>
        <p:pic>
          <p:nvPicPr>
            <p:cNvPr id="3277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2255838"/>
              <a:ext cx="6475412" cy="2276475"/>
            </a:xfrm>
            <a:prstGeom prst="rect">
              <a:avLst/>
            </a:prstGeom>
            <a:noFill/>
            <a:extLst>
              <a:ext uri="{909E8E84-426E-40DD-AFC4-6F175D3DCCD1}">
                <a14:hiddenFill xmlns:a14="http://schemas.microsoft.com/office/drawing/2010/main">
                  <a:solidFill>
                    <a:srgbClr val="FFFFFF"/>
                  </a:solidFill>
                </a14:hiddenFill>
              </a:ext>
            </a:extLst>
          </p:spPr>
        </p:pic>
        <p:sp>
          <p:nvSpPr>
            <p:cNvPr id="32774" name="Text Box 6"/>
            <p:cNvSpPr txBox="1">
              <a:spLocks noChangeArrowheads="1"/>
            </p:cNvSpPr>
            <p:nvPr/>
          </p:nvSpPr>
          <p:spPr bwMode="auto">
            <a:xfrm>
              <a:off x="1270000" y="4589463"/>
              <a:ext cx="2165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Geneva" charset="0"/>
                </a:defRPr>
              </a:lvl1pPr>
              <a:lvl2pPr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eaLnBrk="0" fontAlgn="base" hangingPunct="0">
                <a:spcBef>
                  <a:spcPct val="0"/>
                </a:spcBef>
                <a:spcAft>
                  <a:spcPct val="0"/>
                </a:spcAft>
                <a:defRPr sz="2400">
                  <a:solidFill>
                    <a:schemeClr val="tx1"/>
                  </a:solidFill>
                  <a:latin typeface="Arial" charset="0"/>
                  <a:ea typeface="Geneva" charset="0"/>
                  <a:cs typeface="Geneva" charset="0"/>
                </a:defRPr>
              </a:lvl6pPr>
              <a:lvl7pPr eaLnBrk="0" fontAlgn="base" hangingPunct="0">
                <a:spcBef>
                  <a:spcPct val="0"/>
                </a:spcBef>
                <a:spcAft>
                  <a:spcPct val="0"/>
                </a:spcAft>
                <a:defRPr sz="2400">
                  <a:solidFill>
                    <a:schemeClr val="tx1"/>
                  </a:solidFill>
                  <a:latin typeface="Arial" charset="0"/>
                  <a:ea typeface="Geneva" charset="0"/>
                  <a:cs typeface="Geneva" charset="0"/>
                </a:defRPr>
              </a:lvl7pPr>
              <a:lvl8pPr eaLnBrk="0" fontAlgn="base" hangingPunct="0">
                <a:spcBef>
                  <a:spcPct val="0"/>
                </a:spcBef>
                <a:spcAft>
                  <a:spcPct val="0"/>
                </a:spcAft>
                <a:defRPr sz="2400">
                  <a:solidFill>
                    <a:schemeClr val="tx1"/>
                  </a:solidFill>
                  <a:latin typeface="Arial" charset="0"/>
                  <a:ea typeface="Geneva" charset="0"/>
                  <a:cs typeface="Geneva" charset="0"/>
                </a:defRPr>
              </a:lvl8pPr>
              <a:lvl9pPr eaLnBrk="0" fontAlgn="base" hangingPunct="0">
                <a:spcBef>
                  <a:spcPct val="0"/>
                </a:spcBef>
                <a:spcAft>
                  <a:spcPct val="0"/>
                </a:spcAft>
                <a:defRPr sz="2400">
                  <a:solidFill>
                    <a:schemeClr val="tx1"/>
                  </a:solidFill>
                  <a:latin typeface="Arial" charset="0"/>
                  <a:ea typeface="Geneva" charset="0"/>
                  <a:cs typeface="Geneva" charset="0"/>
                </a:defRPr>
              </a:lvl9pPr>
            </a:lstStyle>
            <a:p>
              <a:pPr algn="ctr" defTabSz="914400" eaLnBrk="1" hangingPunct="1">
                <a:spcBef>
                  <a:spcPct val="50000"/>
                </a:spcBef>
              </a:pPr>
              <a:r>
                <a:rPr lang="en-AU" sz="1800"/>
                <a:t>Lice eggs have curved walls and will pop when squeezed</a:t>
              </a:r>
            </a:p>
          </p:txBody>
        </p:sp>
        <p:sp>
          <p:nvSpPr>
            <p:cNvPr id="32776" name="Text Box 8"/>
            <p:cNvSpPr txBox="1">
              <a:spLocks noChangeArrowheads="1"/>
            </p:cNvSpPr>
            <p:nvPr/>
          </p:nvSpPr>
          <p:spPr bwMode="auto">
            <a:xfrm>
              <a:off x="3470275" y="4586288"/>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1800"/>
                <a:t>Dead eggs have collapsed sides</a:t>
              </a:r>
            </a:p>
          </p:txBody>
        </p:sp>
        <p:sp>
          <p:nvSpPr>
            <p:cNvPr id="32777" name="Text Box 9"/>
            <p:cNvSpPr txBox="1">
              <a:spLocks noChangeArrowheads="1"/>
            </p:cNvSpPr>
            <p:nvPr/>
          </p:nvSpPr>
          <p:spPr bwMode="auto">
            <a:xfrm>
              <a:off x="5572125" y="4595813"/>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1800"/>
                <a:t>Hatched eggs have a flat top in profile</a:t>
              </a:r>
            </a:p>
          </p:txBody>
        </p:sp>
      </p:gr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155222" y="304801"/>
            <a:ext cx="2599312" cy="1779028"/>
          </a:xfrm>
          <a:prstGeom prst="rect">
            <a:avLst/>
          </a:prstGeom>
          <a:noFill/>
          <a:ln>
            <a:no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2802712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3304</TotalTime>
  <Words>2976</Words>
  <Application>Microsoft Office PowerPoint</Application>
  <PresentationFormat>On-screen Show (4:3)</PresentationFormat>
  <Paragraphs>290</Paragraphs>
  <Slides>40</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Clip</vt:lpstr>
      <vt:lpstr>Head Lice Biology and Management</vt:lpstr>
      <vt:lpstr>Head Lice</vt:lpstr>
      <vt:lpstr>1. </vt:lpstr>
      <vt:lpstr>1. </vt:lpstr>
      <vt:lpstr>PowerPoint Presentation</vt:lpstr>
      <vt:lpstr>PowerPoint Presentation</vt:lpstr>
      <vt:lpstr>1. </vt:lpstr>
      <vt:lpstr>PowerPoint Presentation</vt:lpstr>
      <vt:lpstr>PowerPoint Presentation</vt:lpstr>
      <vt:lpstr>1. </vt:lpstr>
      <vt:lpstr>PowerPoint Presentation</vt:lpstr>
      <vt:lpstr>Transmission (Spread) of Head Lice</vt:lpstr>
      <vt:lpstr>PowerPoint Presentation</vt:lpstr>
      <vt:lpstr>PowerPoint Presentation</vt:lpstr>
      <vt:lpstr>PowerPoint Presentation</vt:lpstr>
      <vt:lpstr>PowerPoint Presentation</vt:lpstr>
      <vt:lpstr>Found lice? </vt:lpstr>
      <vt:lpstr> Pediculicides  </vt:lpstr>
      <vt:lpstr>PowerPoint Presentation</vt:lpstr>
      <vt:lpstr>PowerPoint Presentation</vt:lpstr>
      <vt:lpstr>Head lice are resistant to OTC pediculicides</vt:lpstr>
      <vt:lpstr>In Arizona, head lice are highly resistant to OTC pediculicides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Hygiene and Sanitation</vt:lpstr>
      <vt:lpstr>PowerPoint Presentation</vt:lpstr>
      <vt:lpstr>PowerPoint Presentation</vt:lpstr>
      <vt:lpstr>Classroom Management</vt:lpstr>
      <vt:lpstr>PowerPoint Presentation</vt:lpstr>
      <vt:lpstr>Please Remember</vt:lpstr>
      <vt:lpstr>Questions?        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 your wits, Lose the Nits! Manage Head lice</dc:title>
  <dc:creator>Lucy</dc:creator>
  <cp:lastModifiedBy>ITCARemote</cp:lastModifiedBy>
  <cp:revision>215</cp:revision>
  <dcterms:created xsi:type="dcterms:W3CDTF">2014-02-19T18:00:21Z</dcterms:created>
  <dcterms:modified xsi:type="dcterms:W3CDTF">2019-03-20T21:48:34Z</dcterms:modified>
</cp:coreProperties>
</file>